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sldIdLst>
    <p:sldId id="258" r:id="rId2"/>
    <p:sldId id="257" r:id="rId3"/>
    <p:sldId id="284" r:id="rId4"/>
    <p:sldId id="285" r:id="rId5"/>
    <p:sldId id="286" r:id="rId6"/>
    <p:sldId id="260" r:id="rId7"/>
    <p:sldId id="261" r:id="rId8"/>
    <p:sldId id="256" r:id="rId9"/>
    <p:sldId id="264" r:id="rId10"/>
    <p:sldId id="262" r:id="rId11"/>
    <p:sldId id="263" r:id="rId12"/>
    <p:sldId id="277" r:id="rId13"/>
    <p:sldId id="265" r:id="rId14"/>
    <p:sldId id="266" r:id="rId15"/>
    <p:sldId id="267" r:id="rId16"/>
    <p:sldId id="268" r:id="rId17"/>
    <p:sldId id="269" r:id="rId18"/>
    <p:sldId id="278" r:id="rId19"/>
    <p:sldId id="279" r:id="rId20"/>
    <p:sldId id="280" r:id="rId21"/>
    <p:sldId id="282" r:id="rId22"/>
    <p:sldId id="273" r:id="rId23"/>
    <p:sldId id="270" r:id="rId24"/>
    <p:sldId id="271" r:id="rId25"/>
    <p:sldId id="283" r:id="rId26"/>
    <p:sldId id="272" r:id="rId27"/>
    <p:sldId id="276" r:id="rId28"/>
    <p:sldId id="274" r:id="rId2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7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916832"/>
            <a:ext cx="7772400" cy="1470025"/>
          </a:xfrm>
          <a:ln>
            <a:solidFill>
              <a:srgbClr val="003366"/>
            </a:solidFill>
          </a:ln>
        </p:spPr>
        <p:txBody>
          <a:bodyPr>
            <a:normAutofit/>
          </a:bodyPr>
          <a:lstStyle>
            <a:lvl1pPr algn="ctr">
              <a:defRPr sz="4800" b="1">
                <a:solidFill>
                  <a:srgbClr val="0000FF"/>
                </a:solidFill>
                <a:latin typeface="楷体" pitchFamily="49" charset="-122"/>
                <a:ea typeface="楷体" pitchFamily="49" charset="-122"/>
              </a:defRPr>
            </a:lvl1pPr>
          </a:lstStyle>
          <a:p>
            <a:r>
              <a:rPr lang="zh-CN" altLang="en-US" smtClean="0"/>
              <a:t>单击此处编辑母版标题样式</a:t>
            </a:r>
            <a:endParaRPr lang="zh-CN" altLang="en-US" dirty="0"/>
          </a:p>
        </p:txBody>
      </p:sp>
      <p:sp>
        <p:nvSpPr>
          <p:cNvPr id="3" name="副标题 2"/>
          <p:cNvSpPr>
            <a:spLocks noGrp="1"/>
          </p:cNvSpPr>
          <p:nvPr>
            <p:ph type="subTitle" idx="1"/>
          </p:nvPr>
        </p:nvSpPr>
        <p:spPr>
          <a:xfrm>
            <a:off x="1371600" y="3933056"/>
            <a:ext cx="6400800" cy="1872208"/>
          </a:xfrm>
          <a:ln>
            <a:solidFill>
              <a:srgbClr val="92D050"/>
            </a:solidFill>
          </a:ln>
        </p:spPr>
        <p:txBody>
          <a:bodyPr/>
          <a:lstStyle>
            <a:lvl1pPr marL="0" indent="0" algn="ctr">
              <a:buNone/>
              <a:defRPr>
                <a:solidFill>
                  <a:srgbClr val="11111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dirty="0"/>
          </a:p>
        </p:txBody>
      </p:sp>
    </p:spTree>
    <p:extLst>
      <p:ext uri="{BB962C8B-B14F-4D97-AF65-F5344CB8AC3E}">
        <p14:creationId xmlns:p14="http://schemas.microsoft.com/office/powerpoint/2010/main" val="111471969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323528" y="85072"/>
            <a:ext cx="8352928" cy="895656"/>
          </a:xfrm>
          <a:ln>
            <a:solidFill>
              <a:srgbClr val="FF0066"/>
            </a:solidFill>
          </a:ln>
        </p:spPr>
        <p:txBody>
          <a:bodyPr>
            <a:normAutofit/>
          </a:bodyPr>
          <a:lstStyle>
            <a:lvl1pPr>
              <a:defRPr sz="3600">
                <a:solidFill>
                  <a:srgbClr val="0000FF"/>
                </a:solidFill>
              </a:defRPr>
            </a:lvl1pPr>
          </a:lstStyle>
          <a:p>
            <a:r>
              <a:rPr lang="zh-CN" altLang="en-US" smtClean="0"/>
              <a:t>单击此处编辑母版标题样式</a:t>
            </a:r>
            <a:endParaRPr lang="zh-CN" altLang="en-US" dirty="0"/>
          </a:p>
        </p:txBody>
      </p:sp>
      <p:sp>
        <p:nvSpPr>
          <p:cNvPr id="3" name="内容占位符 2"/>
          <p:cNvSpPr>
            <a:spLocks noGrp="1"/>
          </p:cNvSpPr>
          <p:nvPr>
            <p:ph idx="1"/>
          </p:nvPr>
        </p:nvSpPr>
        <p:spPr>
          <a:xfrm>
            <a:off x="323528" y="1052736"/>
            <a:ext cx="8352928" cy="5688632"/>
          </a:xfrm>
          <a:ln>
            <a:solidFill>
              <a:schemeClr val="tx1"/>
            </a:solidFill>
          </a:ln>
        </p:spPr>
        <p:txBody>
          <a:bodyPr/>
          <a:lstStyle>
            <a:lvl1pPr marL="342900" indent="-342900">
              <a:lnSpc>
                <a:spcPct val="125000"/>
              </a:lnSpc>
              <a:buFont typeface="Wingdings" pitchFamily="2" charset="2"/>
              <a:buChar char="Ø"/>
              <a:defRPr sz="2800" b="0">
                <a:solidFill>
                  <a:srgbClr val="990033"/>
                </a:solidFill>
                <a:latin typeface="黑体" pitchFamily="49" charset="-122"/>
                <a:ea typeface="黑体" pitchFamily="49" charset="-122"/>
              </a:defRPr>
            </a:lvl1pPr>
            <a:lvl2pPr>
              <a:lnSpc>
                <a:spcPct val="125000"/>
              </a:lnSpc>
              <a:defRPr sz="2600" b="0">
                <a:solidFill>
                  <a:srgbClr val="006600"/>
                </a:solidFill>
                <a:latin typeface="黑体" pitchFamily="49" charset="-122"/>
                <a:ea typeface="黑体" pitchFamily="49" charset="-122"/>
              </a:defRPr>
            </a:lvl2pPr>
            <a:lvl3pPr marL="1143000" indent="-228600">
              <a:lnSpc>
                <a:spcPct val="125000"/>
              </a:lnSpc>
              <a:buFont typeface="Wingdings" pitchFamily="2" charset="2"/>
              <a:buChar char="Ø"/>
              <a:defRPr sz="2400" b="0">
                <a:solidFill>
                  <a:srgbClr val="000000"/>
                </a:solidFill>
                <a:latin typeface="黑体" pitchFamily="49" charset="-122"/>
                <a:ea typeface="黑体" pitchFamily="49" charset="-122"/>
              </a:defRPr>
            </a:lvl3pPr>
            <a:lvl4pPr>
              <a:lnSpc>
                <a:spcPct val="125000"/>
              </a:lnSpc>
              <a:defRPr sz="2200" b="0">
                <a:solidFill>
                  <a:srgbClr val="006600"/>
                </a:solidFill>
                <a:latin typeface="黑体" pitchFamily="49" charset="-122"/>
                <a:ea typeface="黑体" pitchFamily="49" charset="-122"/>
              </a:defRPr>
            </a:lvl4pPr>
            <a:lvl5pPr>
              <a:lnSpc>
                <a:spcPct val="125000"/>
              </a:lnSpc>
              <a:defRPr b="0">
                <a:solidFill>
                  <a:srgbClr val="000000"/>
                </a:solidFill>
                <a:latin typeface="黑体" pitchFamily="49" charset="-122"/>
                <a:ea typeface="黑体" pitchFamily="49" charset="-122"/>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Tree>
    <p:extLst>
      <p:ext uri="{BB962C8B-B14F-4D97-AF65-F5344CB8AC3E}">
        <p14:creationId xmlns:p14="http://schemas.microsoft.com/office/powerpoint/2010/main" val="304469078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323528" y="85072"/>
            <a:ext cx="8352928" cy="895656"/>
          </a:xfrm>
        </p:spPr>
        <p:txBody>
          <a:bodyPr/>
          <a:lstStyle/>
          <a:p>
            <a:r>
              <a:rPr lang="zh-CN" altLang="en-US" smtClean="0"/>
              <a:t>单击此处编辑母版标题样式</a:t>
            </a:r>
            <a:endParaRPr lang="zh-CN" altLang="en-US" dirty="0"/>
          </a:p>
        </p:txBody>
      </p:sp>
      <p:sp>
        <p:nvSpPr>
          <p:cNvPr id="3" name="内容占位符 2"/>
          <p:cNvSpPr>
            <a:spLocks noGrp="1"/>
          </p:cNvSpPr>
          <p:nvPr>
            <p:ph sz="half" idx="1"/>
          </p:nvPr>
        </p:nvSpPr>
        <p:spPr>
          <a:xfrm>
            <a:off x="323528" y="1052736"/>
            <a:ext cx="4114800" cy="5688632"/>
          </a:xfrm>
        </p:spPr>
        <p:txBody>
          <a:bodyPr/>
          <a:lstStyle>
            <a:lvl1pPr>
              <a:lnSpc>
                <a:spcPct val="125000"/>
              </a:lnSpc>
              <a:defRPr sz="2400"/>
            </a:lvl1pPr>
            <a:lvl2pPr>
              <a:lnSpc>
                <a:spcPct val="125000"/>
              </a:lnSpc>
              <a:defRPr sz="2200"/>
            </a:lvl2pPr>
            <a:lvl3pPr>
              <a:lnSpc>
                <a:spcPct val="125000"/>
              </a:lnSpc>
              <a:defRPr sz="2000"/>
            </a:lvl3pPr>
            <a:lvl4pPr>
              <a:lnSpc>
                <a:spcPct val="125000"/>
              </a:lnSpc>
              <a:defRPr sz="1800"/>
            </a:lvl4pPr>
            <a:lvl5pPr>
              <a:lnSpc>
                <a:spcPct val="125000"/>
              </a:lnSpc>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内容占位符 3"/>
          <p:cNvSpPr>
            <a:spLocks noGrp="1"/>
          </p:cNvSpPr>
          <p:nvPr>
            <p:ph sz="half" idx="2"/>
          </p:nvPr>
        </p:nvSpPr>
        <p:spPr>
          <a:xfrm>
            <a:off x="4499992" y="1052736"/>
            <a:ext cx="4176464" cy="5688632"/>
          </a:xfrm>
          <a:ln>
            <a:solidFill>
              <a:schemeClr val="tx1"/>
            </a:solidFill>
          </a:ln>
        </p:spPr>
        <p:txBody>
          <a:bodyPr vert="horz" lIns="91440" tIns="45720" rIns="91440" bIns="45720" rtlCol="0">
            <a:normAutofit/>
          </a:bodyPr>
          <a:lstStyle>
            <a:lvl1pPr>
              <a:lnSpc>
                <a:spcPct val="125000"/>
              </a:lnSpc>
              <a:defRPr lang="zh-CN" altLang="en-US" sz="2400" dirty="0" smtClean="0"/>
            </a:lvl1pPr>
            <a:lvl2pPr>
              <a:lnSpc>
                <a:spcPct val="125000"/>
              </a:lnSpc>
              <a:defRPr lang="zh-CN" altLang="en-US" sz="2200" dirty="0" smtClean="0"/>
            </a:lvl2pPr>
            <a:lvl3pPr>
              <a:lnSpc>
                <a:spcPct val="125000"/>
              </a:lnSpc>
              <a:defRPr lang="zh-CN" altLang="en-US" sz="2000" dirty="0" smtClean="0"/>
            </a:lvl3pPr>
            <a:lvl4pPr>
              <a:lnSpc>
                <a:spcPct val="125000"/>
              </a:lnSpc>
              <a:defRPr lang="zh-CN" altLang="en-US" sz="1800" dirty="0" smtClean="0"/>
            </a:lvl4pPr>
            <a:lvl5pPr>
              <a:lnSpc>
                <a:spcPct val="125000"/>
              </a:lnSpc>
              <a:defRPr lang="zh-CN" altLang="en-US" sz="1800" dirty="0"/>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Tree>
    <p:extLst>
      <p:ext uri="{BB962C8B-B14F-4D97-AF65-F5344CB8AC3E}">
        <p14:creationId xmlns:p14="http://schemas.microsoft.com/office/powerpoint/2010/main" val="1845156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323528" y="85072"/>
            <a:ext cx="8352928" cy="895656"/>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323528" y="1052736"/>
            <a:ext cx="410445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323528" y="1772816"/>
            <a:ext cx="4104456" cy="4968552"/>
          </a:xfrm>
        </p:spPr>
        <p:txBody>
          <a:bodyPr/>
          <a:lstStyle>
            <a:lvl1pPr>
              <a:lnSpc>
                <a:spcPct val="125000"/>
              </a:lnSpc>
              <a:defRPr sz="2400"/>
            </a:lvl1pPr>
            <a:lvl2pPr>
              <a:lnSpc>
                <a:spcPct val="125000"/>
              </a:lnSpc>
              <a:defRPr sz="2000"/>
            </a:lvl2pPr>
            <a:lvl3pPr>
              <a:lnSpc>
                <a:spcPct val="125000"/>
              </a:lnSpc>
              <a:defRPr sz="1800"/>
            </a:lvl3pPr>
            <a:lvl4pPr>
              <a:lnSpc>
                <a:spcPct val="125000"/>
              </a:lnSpc>
              <a:defRPr sz="1600"/>
            </a:lvl4pPr>
            <a:lvl5pPr>
              <a:lnSpc>
                <a:spcPct val="125000"/>
              </a:lnSpc>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5" name="文本占位符 4"/>
          <p:cNvSpPr>
            <a:spLocks noGrp="1"/>
          </p:cNvSpPr>
          <p:nvPr>
            <p:ph type="body" sz="quarter" idx="3"/>
          </p:nvPr>
        </p:nvSpPr>
        <p:spPr>
          <a:xfrm>
            <a:off x="4499992" y="1052736"/>
            <a:ext cx="417646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499993" y="1772816"/>
            <a:ext cx="4176464" cy="4968552"/>
          </a:xfrm>
        </p:spPr>
        <p:txBody>
          <a:bodyPr/>
          <a:lstStyle>
            <a:lvl1pPr>
              <a:lnSpc>
                <a:spcPct val="125000"/>
              </a:lnSpc>
              <a:defRPr sz="2400"/>
            </a:lvl1pPr>
            <a:lvl2pPr>
              <a:lnSpc>
                <a:spcPct val="125000"/>
              </a:lnSpc>
              <a:defRPr sz="2000"/>
            </a:lvl2pPr>
            <a:lvl3pPr>
              <a:lnSpc>
                <a:spcPct val="125000"/>
              </a:lnSpc>
              <a:defRPr sz="1800"/>
            </a:lvl3pPr>
            <a:lvl4pPr>
              <a:lnSpc>
                <a:spcPct val="125000"/>
              </a:lnSpc>
              <a:defRPr sz="1600"/>
            </a:lvl4pPr>
            <a:lvl5pPr>
              <a:lnSpc>
                <a:spcPct val="125000"/>
              </a:lnSpc>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Tree>
    <p:extLst>
      <p:ext uri="{BB962C8B-B14F-4D97-AF65-F5344CB8AC3E}">
        <p14:creationId xmlns:p14="http://schemas.microsoft.com/office/powerpoint/2010/main" val="220207181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323528" y="85072"/>
            <a:ext cx="8229600" cy="895656"/>
          </a:xfr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0426114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35094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323528" y="332656"/>
            <a:ext cx="3141985" cy="1162050"/>
          </a:xfrm>
        </p:spPr>
        <p:txBody>
          <a:bodyPr anchor="b">
            <a:normAutofit/>
          </a:bodyPr>
          <a:lstStyle>
            <a:lvl1pPr algn="l">
              <a:defRPr sz="2400" b="1"/>
            </a:lvl1pPr>
          </a:lstStyle>
          <a:p>
            <a:r>
              <a:rPr lang="zh-CN" altLang="en-US" smtClean="0"/>
              <a:t>单击此处编辑母版标题样式</a:t>
            </a:r>
            <a:endParaRPr lang="zh-CN" altLang="en-US" dirty="0"/>
          </a:p>
        </p:txBody>
      </p:sp>
      <p:sp>
        <p:nvSpPr>
          <p:cNvPr id="3" name="内容占位符 2"/>
          <p:cNvSpPr>
            <a:spLocks noGrp="1"/>
          </p:cNvSpPr>
          <p:nvPr>
            <p:ph idx="1"/>
          </p:nvPr>
        </p:nvSpPr>
        <p:spPr>
          <a:xfrm>
            <a:off x="3575050" y="332657"/>
            <a:ext cx="5111750" cy="6192688"/>
          </a:xfrm>
        </p:spPr>
        <p:txBody>
          <a:bodyPr/>
          <a:lstStyle>
            <a:lvl1pPr>
              <a:lnSpc>
                <a:spcPct val="125000"/>
              </a:lnSpc>
              <a:defRPr sz="2800"/>
            </a:lvl1pPr>
            <a:lvl2pPr>
              <a:lnSpc>
                <a:spcPct val="125000"/>
              </a:lnSpc>
              <a:defRPr sz="2400"/>
            </a:lvl2pPr>
            <a:lvl3pPr>
              <a:lnSpc>
                <a:spcPct val="125000"/>
              </a:lnSpc>
              <a:defRPr sz="2000"/>
            </a:lvl3pPr>
            <a:lvl4pPr>
              <a:lnSpc>
                <a:spcPct val="125000"/>
              </a:lnSpc>
              <a:defRPr sz="2000"/>
            </a:lvl4pPr>
            <a:lvl5pPr>
              <a:lnSpc>
                <a:spcPct val="125000"/>
              </a:lnSpc>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文本占位符 3"/>
          <p:cNvSpPr>
            <a:spLocks noGrp="1"/>
          </p:cNvSpPr>
          <p:nvPr>
            <p:ph type="body" sz="half" idx="2"/>
          </p:nvPr>
        </p:nvSpPr>
        <p:spPr>
          <a:xfrm>
            <a:off x="323528" y="1556793"/>
            <a:ext cx="3141985" cy="4968552"/>
          </a:xfrm>
        </p:spPr>
        <p:txBody>
          <a:bodyPr>
            <a:normAutofit/>
          </a:bodyPr>
          <a:lstStyle>
            <a:lvl1pPr marL="0" indent="0">
              <a:lnSpc>
                <a:spcPct val="125000"/>
              </a:lnSpc>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324622149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187624" y="5085184"/>
            <a:ext cx="6840760" cy="566738"/>
          </a:xfrm>
        </p:spPr>
        <p:txBody>
          <a:bodyPr anchor="b">
            <a:normAutofit/>
          </a:bodyPr>
          <a:lstStyle>
            <a:lvl1pPr algn="l">
              <a:defRPr sz="2400" b="1"/>
            </a:lvl1pPr>
          </a:lstStyle>
          <a:p>
            <a:r>
              <a:rPr lang="zh-CN" altLang="en-US" smtClean="0"/>
              <a:t>单击此处编辑母版标题样式</a:t>
            </a:r>
            <a:endParaRPr lang="zh-CN" altLang="en-US" dirty="0"/>
          </a:p>
        </p:txBody>
      </p:sp>
      <p:sp>
        <p:nvSpPr>
          <p:cNvPr id="3" name="图片占位符 2"/>
          <p:cNvSpPr>
            <a:spLocks noGrp="1"/>
          </p:cNvSpPr>
          <p:nvPr>
            <p:ph type="pic" idx="1"/>
          </p:nvPr>
        </p:nvSpPr>
        <p:spPr>
          <a:xfrm>
            <a:off x="827584" y="548680"/>
            <a:ext cx="7560840" cy="44644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187624" y="5661248"/>
            <a:ext cx="6840760" cy="804862"/>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40174125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microsoft.com/office/2007/relationships/hdphoto" Target="../media/hdphoto1.wdp"/><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http://g.hiphotos.baidu.com/baike/c%3DbaikeA1%2C10%2C95/sign=9c9b66dae850352aa56172593a289eb3/f703738da97739121573ec0cf9198618377adab44aedca3a.jpg"/>
          <p:cNvPicPr>
            <a:picLocks noChangeAspect="1" noChangeArrowheads="1"/>
          </p:cNvPicPr>
          <p:nvPr/>
        </p:nvPicPr>
        <p:blipFill rotWithShape="1">
          <a:blip r:embed="rId10" cstate="print">
            <a:clrChange>
              <a:clrFrom>
                <a:srgbClr val="FFFFFF"/>
              </a:clrFrom>
              <a:clrTo>
                <a:srgbClr val="FFFFFF">
                  <a:alpha val="0"/>
                </a:srgbClr>
              </a:clrTo>
            </a:clrChange>
            <a:extLst>
              <a:ext uri="{BEBA8EAE-BF5A-486C-A8C5-ECC9F3942E4B}">
                <a14:imgProps xmlns:a14="http://schemas.microsoft.com/office/drawing/2010/main">
                  <a14:imgLayer r:embed="rId11">
                    <a14:imgEffect>
                      <a14:colorTemperature colorTemp="5900"/>
                    </a14:imgEffect>
                    <a14:imgEffect>
                      <a14:saturation sat="66000"/>
                    </a14:imgEffect>
                  </a14:imgLayer>
                </a14:imgProps>
              </a:ext>
              <a:ext uri="{28A0092B-C50C-407E-A947-70E740481C1C}">
                <a14:useLocalDpi xmlns:a14="http://schemas.microsoft.com/office/drawing/2010/main" val="0"/>
              </a:ext>
            </a:extLst>
          </a:blip>
          <a:srcRect l="17376" t="8390" r="17307" b="7335"/>
          <a:stretch/>
        </p:blipFill>
        <p:spPr bwMode="auto">
          <a:xfrm>
            <a:off x="-9008" y="5805264"/>
            <a:ext cx="1052616" cy="1052616"/>
          </a:xfrm>
          <a:prstGeom prst="rect">
            <a:avLst/>
          </a:prstGeom>
          <a:noFill/>
          <a:extLst>
            <a:ext uri="{909E8E84-426E-40DD-AFC4-6F175D3DCCD1}">
              <a14:hiddenFill xmlns:a14="http://schemas.microsoft.com/office/drawing/2010/main">
                <a:solidFill>
                  <a:srgbClr val="FFFFFF"/>
                </a:solidFill>
              </a14:hiddenFill>
            </a:ext>
          </a:extLst>
        </p:spPr>
      </p:pic>
      <p:pic>
        <p:nvPicPr>
          <p:cNvPr id="7" name="图片 6"/>
          <p:cNvPicPr>
            <a:picLocks noChangeAspect="1"/>
          </p:cNvPicPr>
          <p:nvPr/>
        </p:nvPicPr>
        <p:blipFill rotWithShape="1">
          <a:blip r:embed="rId12" cstate="print">
            <a:clrChange>
              <a:clrFrom>
                <a:srgbClr val="FEFEFE"/>
              </a:clrFrom>
              <a:clrTo>
                <a:srgbClr val="FEFEFE">
                  <a:alpha val="0"/>
                </a:srgbClr>
              </a:clrTo>
            </a:clrChange>
            <a:duotone>
              <a:prstClr val="black"/>
              <a:schemeClr val="accent1">
                <a:tint val="45000"/>
                <a:satMod val="400000"/>
              </a:schemeClr>
            </a:duotone>
            <a:extLst>
              <a:ext uri="{28A0092B-C50C-407E-A947-70E740481C1C}">
                <a14:useLocalDpi xmlns:a14="http://schemas.microsoft.com/office/drawing/2010/main" val="0"/>
              </a:ext>
            </a:extLst>
          </a:blip>
          <a:srcRect l="9507" t="10690" r="8931" b="8415"/>
          <a:stretch/>
        </p:blipFill>
        <p:spPr>
          <a:xfrm>
            <a:off x="7668344" y="44784"/>
            <a:ext cx="1450216" cy="1440000"/>
          </a:xfrm>
          <a:prstGeom prst="rect">
            <a:avLst/>
          </a:prstGeom>
        </p:spPr>
      </p:pic>
      <p:sp>
        <p:nvSpPr>
          <p:cNvPr id="2" name="标题占位符 1"/>
          <p:cNvSpPr>
            <a:spLocks noGrp="1"/>
          </p:cNvSpPr>
          <p:nvPr>
            <p:ph type="title"/>
          </p:nvPr>
        </p:nvSpPr>
        <p:spPr>
          <a:xfrm>
            <a:off x="323528" y="85072"/>
            <a:ext cx="8352928" cy="895656"/>
          </a:xfrm>
          <a:prstGeom prst="rect">
            <a:avLst/>
          </a:prstGeom>
          <a:ln>
            <a:solidFill>
              <a:srgbClr val="FF0066"/>
            </a:solidFill>
          </a:ln>
        </p:spPr>
        <p:txBody>
          <a:bodyPr vert="horz" lIns="91440" tIns="45720" rIns="91440" bIns="45720" rtlCol="0" anchor="ctr">
            <a:normAutofit/>
          </a:bodyPr>
          <a:lstStyle/>
          <a:p>
            <a:pPr lvl="0"/>
            <a:r>
              <a:rPr lang="zh-CN" altLang="en-US" dirty="0" smtClean="0"/>
              <a:t>单击此处编辑母版标题样式</a:t>
            </a:r>
            <a:endParaRPr lang="zh-CN" altLang="en-US" dirty="0"/>
          </a:p>
        </p:txBody>
      </p:sp>
      <p:sp>
        <p:nvSpPr>
          <p:cNvPr id="3" name="文本占位符 2"/>
          <p:cNvSpPr>
            <a:spLocks noGrp="1"/>
          </p:cNvSpPr>
          <p:nvPr>
            <p:ph type="body" idx="1"/>
          </p:nvPr>
        </p:nvSpPr>
        <p:spPr>
          <a:xfrm>
            <a:off x="323528" y="1052736"/>
            <a:ext cx="8364869" cy="5616624"/>
          </a:xfrm>
          <a:prstGeom prst="rect">
            <a:avLst/>
          </a:prstGeom>
          <a:ln>
            <a:solidFill>
              <a:schemeClr val="tx1"/>
            </a:solidFill>
          </a:ln>
        </p:spPr>
        <p:txBody>
          <a:bodyPr vert="horz" lIns="91440" tIns="45720" rIns="91440" bIns="45720" rtlCol="0">
            <a:normAutofit/>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extLst>
      <p:ext uri="{BB962C8B-B14F-4D97-AF65-F5344CB8AC3E}">
        <p14:creationId xmlns:p14="http://schemas.microsoft.com/office/powerpoint/2010/main" val="708202435"/>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Lst>
  <p:timing>
    <p:tnLst>
      <p:par>
        <p:cTn id="1" dur="indefinite" restart="never" nodeType="tmRoot"/>
      </p:par>
    </p:tnLst>
  </p:timing>
  <p:txStyles>
    <p:titleStyle>
      <a:lvl1pPr algn="l" defTabSz="914400" rtl="0" eaLnBrk="1" latinLnBrk="0" hangingPunct="1">
        <a:spcBef>
          <a:spcPct val="0"/>
        </a:spcBef>
        <a:buNone/>
        <a:defRPr lang="zh-CN" altLang="en-US" sz="3600" b="1" kern="1200" dirty="0">
          <a:solidFill>
            <a:srgbClr val="0000FF"/>
          </a:solidFill>
          <a:latin typeface="华文细黑" pitchFamily="2" charset="-122"/>
          <a:ea typeface="华文细黑" pitchFamily="2" charset="-122"/>
          <a:cs typeface="+mj-cs"/>
        </a:defRPr>
      </a:lvl1pPr>
    </p:titleStyle>
    <p:bodyStyle>
      <a:lvl1pPr marL="342900" indent="-342900" algn="l" defTabSz="914400" rtl="0" eaLnBrk="1" latinLnBrk="0" hangingPunct="1">
        <a:lnSpc>
          <a:spcPct val="125000"/>
        </a:lnSpc>
        <a:spcBef>
          <a:spcPct val="20000"/>
        </a:spcBef>
        <a:buFont typeface="Wingdings" pitchFamily="2" charset="2"/>
        <a:buChar char="Ø"/>
        <a:defRPr lang="zh-CN" altLang="en-US" sz="2800" b="0" kern="1200" dirty="0" smtClean="0">
          <a:solidFill>
            <a:srgbClr val="990033"/>
          </a:solidFill>
          <a:latin typeface="黑体" pitchFamily="49" charset="-122"/>
          <a:ea typeface="黑体" pitchFamily="49" charset="-122"/>
          <a:cs typeface="+mn-cs"/>
        </a:defRPr>
      </a:lvl1pPr>
      <a:lvl2pPr marL="742950" indent="-285750" algn="l" defTabSz="914400" rtl="0" eaLnBrk="1" latinLnBrk="0" hangingPunct="1">
        <a:lnSpc>
          <a:spcPct val="125000"/>
        </a:lnSpc>
        <a:spcBef>
          <a:spcPct val="20000"/>
        </a:spcBef>
        <a:buFont typeface="Arial" pitchFamily="34" charset="0"/>
        <a:buChar char="–"/>
        <a:defRPr lang="zh-CN" altLang="en-US" sz="2600" b="0" kern="1200" dirty="0" smtClean="0">
          <a:solidFill>
            <a:srgbClr val="006600"/>
          </a:solidFill>
          <a:latin typeface="黑体" pitchFamily="49" charset="-122"/>
          <a:ea typeface="黑体" pitchFamily="49" charset="-122"/>
          <a:cs typeface="+mn-cs"/>
        </a:defRPr>
      </a:lvl2pPr>
      <a:lvl3pPr marL="1143000" indent="-228600" algn="l" defTabSz="914400" rtl="0" eaLnBrk="1" latinLnBrk="0" hangingPunct="1">
        <a:lnSpc>
          <a:spcPct val="125000"/>
        </a:lnSpc>
        <a:spcBef>
          <a:spcPct val="20000"/>
        </a:spcBef>
        <a:buFont typeface="Wingdings" pitchFamily="2" charset="2"/>
        <a:buChar char="Ø"/>
        <a:defRPr lang="zh-CN" altLang="en-US" sz="2400" b="0" kern="1200" dirty="0" smtClean="0">
          <a:solidFill>
            <a:srgbClr val="000000"/>
          </a:solidFill>
          <a:latin typeface="黑体" pitchFamily="49" charset="-122"/>
          <a:ea typeface="黑体" pitchFamily="49" charset="-122"/>
          <a:cs typeface="+mn-cs"/>
        </a:defRPr>
      </a:lvl3pPr>
      <a:lvl4pPr marL="1600200" indent="-228600" algn="l" defTabSz="914400" rtl="0" eaLnBrk="1" latinLnBrk="0" hangingPunct="1">
        <a:lnSpc>
          <a:spcPct val="125000"/>
        </a:lnSpc>
        <a:spcBef>
          <a:spcPct val="20000"/>
        </a:spcBef>
        <a:buFont typeface="Arial" pitchFamily="34" charset="0"/>
        <a:buChar char="–"/>
        <a:defRPr lang="zh-CN" altLang="en-US" sz="2200" b="0" kern="1200" dirty="0" smtClean="0">
          <a:solidFill>
            <a:srgbClr val="006600"/>
          </a:solidFill>
          <a:latin typeface="黑体" pitchFamily="49" charset="-122"/>
          <a:ea typeface="黑体" pitchFamily="49" charset="-122"/>
          <a:cs typeface="+mn-cs"/>
        </a:defRPr>
      </a:lvl4pPr>
      <a:lvl5pPr marL="2057400" indent="-228600" algn="l" defTabSz="914400" rtl="0" eaLnBrk="1" latinLnBrk="0" hangingPunct="1">
        <a:lnSpc>
          <a:spcPct val="125000"/>
        </a:lnSpc>
        <a:spcBef>
          <a:spcPct val="20000"/>
        </a:spcBef>
        <a:buFont typeface="Arial" pitchFamily="34" charset="0"/>
        <a:buChar char="»"/>
        <a:defRPr lang="zh-CN" altLang="en-US" sz="2000" b="0" kern="1200" dirty="0">
          <a:solidFill>
            <a:srgbClr val="000000"/>
          </a:solidFill>
          <a:latin typeface="黑体" pitchFamily="49" charset="-122"/>
          <a:ea typeface="黑体" pitchFamily="49"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lstStyle/>
          <a:p>
            <a:r>
              <a:rPr lang="zh-CN" altLang="en-US" dirty="0" smtClean="0"/>
              <a:t>统计学</a:t>
            </a:r>
            <a:endParaRPr lang="zh-CN" altLang="en-US" dirty="0"/>
          </a:p>
        </p:txBody>
      </p:sp>
      <p:sp>
        <p:nvSpPr>
          <p:cNvPr id="5" name="副标题 4"/>
          <p:cNvSpPr>
            <a:spLocks noGrp="1"/>
          </p:cNvSpPr>
          <p:nvPr>
            <p:ph type="subTitle" idx="1"/>
          </p:nvPr>
        </p:nvSpPr>
        <p:spPr/>
        <p:txBody>
          <a:bodyPr/>
          <a:lstStyle/>
          <a:p>
            <a:r>
              <a:rPr lang="zh-CN" altLang="en-US" dirty="0"/>
              <a:t>主讲</a:t>
            </a:r>
            <a:r>
              <a:rPr lang="zh-CN" altLang="en-US" dirty="0" smtClean="0"/>
              <a:t>老师：王红娜</a:t>
            </a:r>
            <a:endParaRPr lang="en-US" altLang="zh-CN" dirty="0" smtClean="0"/>
          </a:p>
          <a:p>
            <a:r>
              <a:rPr lang="en-US" altLang="zh-CN" dirty="0" smtClean="0"/>
              <a:t>Email</a:t>
            </a:r>
            <a:r>
              <a:rPr lang="zh-CN" altLang="en-US" dirty="0" smtClean="0"/>
              <a:t>：</a:t>
            </a:r>
            <a:r>
              <a:rPr lang="en-US" altLang="zh-CN" dirty="0" smtClean="0"/>
              <a:t>hongna0110@163.com</a:t>
            </a:r>
          </a:p>
          <a:p>
            <a:r>
              <a:rPr lang="en-US" altLang="zh-CN" dirty="0" smtClean="0"/>
              <a:t>TEL:15838175662</a:t>
            </a:r>
            <a:endParaRPr lang="en-US" altLang="zh-CN" dirty="0"/>
          </a:p>
          <a:p>
            <a:endParaRPr lang="zh-CN" altLang="en-US" dirty="0"/>
          </a:p>
        </p:txBody>
      </p:sp>
    </p:spTree>
    <p:extLst>
      <p:ext uri="{BB962C8B-B14F-4D97-AF65-F5344CB8AC3E}">
        <p14:creationId xmlns:p14="http://schemas.microsoft.com/office/powerpoint/2010/main" val="17288514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a:t>当今世界上最伟大的统计学家之一</a:t>
            </a:r>
            <a:r>
              <a:rPr lang="en-US" altLang="zh-CN" dirty="0" err="1" smtClean="0"/>
              <a:t>C.R.Rao</a:t>
            </a:r>
            <a:r>
              <a:rPr lang="zh-CN" altLang="en-US" dirty="0"/>
              <a:t>先生在他的统计学哲理论著</a:t>
            </a:r>
            <a:r>
              <a:rPr lang="en-US" altLang="zh-CN" dirty="0"/>
              <a:t>《</a:t>
            </a:r>
            <a:r>
              <a:rPr lang="zh-CN" altLang="en-US" dirty="0"/>
              <a:t>统计与真理</a:t>
            </a:r>
            <a:r>
              <a:rPr lang="en-US" altLang="zh-CN" dirty="0"/>
              <a:t>---</a:t>
            </a:r>
            <a:r>
              <a:rPr lang="zh-CN" altLang="en-US" dirty="0"/>
              <a:t>怎样运用偶然性</a:t>
            </a:r>
            <a:r>
              <a:rPr lang="en-US" altLang="zh-CN" dirty="0"/>
              <a:t>》</a:t>
            </a:r>
            <a:r>
              <a:rPr lang="zh-CN" altLang="en-US" dirty="0"/>
              <a:t>中说到的： </a:t>
            </a:r>
          </a:p>
          <a:p>
            <a:pPr marL="400050" lvl="1" indent="0">
              <a:buNone/>
            </a:pPr>
            <a:r>
              <a:rPr lang="zh-CN" altLang="en-US" dirty="0"/>
              <a:t>   </a:t>
            </a:r>
            <a:r>
              <a:rPr lang="zh-CN" altLang="en-US" dirty="0" smtClean="0"/>
              <a:t>在</a:t>
            </a:r>
            <a:r>
              <a:rPr lang="zh-CN" altLang="en-US" dirty="0"/>
              <a:t>终极的分析中， 一切知识都是历史；</a:t>
            </a:r>
          </a:p>
          <a:p>
            <a:pPr marL="400050" lvl="1" indent="0">
              <a:buNone/>
            </a:pPr>
            <a:r>
              <a:rPr lang="zh-CN" altLang="en-US" dirty="0"/>
              <a:t>   </a:t>
            </a:r>
            <a:r>
              <a:rPr lang="zh-CN" altLang="en-US" dirty="0" smtClean="0"/>
              <a:t>在</a:t>
            </a:r>
            <a:r>
              <a:rPr lang="zh-CN" altLang="en-US" dirty="0"/>
              <a:t>抽象的意义下， 一切科学都是数学； </a:t>
            </a:r>
          </a:p>
          <a:p>
            <a:pPr marL="400050" lvl="1" indent="0">
              <a:buNone/>
            </a:pPr>
            <a:r>
              <a:rPr lang="zh-CN" altLang="en-US" dirty="0"/>
              <a:t>   </a:t>
            </a:r>
            <a:r>
              <a:rPr lang="zh-CN" altLang="en-US" dirty="0" smtClean="0"/>
              <a:t>在</a:t>
            </a:r>
            <a:r>
              <a:rPr lang="zh-CN" altLang="en-US" dirty="0"/>
              <a:t>理性的世界里</a:t>
            </a:r>
            <a:r>
              <a:rPr lang="zh-CN" altLang="en-US" dirty="0" smtClean="0"/>
              <a:t>，</a:t>
            </a:r>
            <a:r>
              <a:rPr lang="zh-CN" altLang="en-US" dirty="0"/>
              <a:t> 所有的判断都是统计学。 </a:t>
            </a:r>
          </a:p>
          <a:p>
            <a:pPr marL="400050" lvl="1" indent="0">
              <a:buNone/>
            </a:pPr>
            <a:r>
              <a:rPr lang="zh-CN" altLang="en-US" dirty="0"/>
              <a:t>                        </a:t>
            </a:r>
            <a:r>
              <a:rPr lang="zh-CN" altLang="en-US" dirty="0" smtClean="0"/>
              <a:t>       </a:t>
            </a:r>
            <a:r>
              <a:rPr lang="en-US" altLang="zh-CN" dirty="0"/>
              <a:t>---C. R. </a:t>
            </a:r>
            <a:r>
              <a:rPr lang="en-US" altLang="zh-CN" dirty="0" err="1"/>
              <a:t>Rao</a:t>
            </a:r>
            <a:endParaRPr lang="en-US" altLang="zh-CN" dirty="0"/>
          </a:p>
          <a:p>
            <a:endParaRPr lang="zh-CN" altLang="en-US" dirty="0"/>
          </a:p>
        </p:txBody>
      </p:sp>
    </p:spTree>
    <p:extLst>
      <p:ext uri="{BB962C8B-B14F-4D97-AF65-F5344CB8AC3E}">
        <p14:creationId xmlns:p14="http://schemas.microsoft.com/office/powerpoint/2010/main" val="23076831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a:t>在诺贝尔经济学获奖者中，三分之二以上的研究成果与统计和定量分析有关。</a:t>
            </a:r>
          </a:p>
          <a:p>
            <a:r>
              <a:rPr lang="zh-CN" altLang="en-US" dirty="0"/>
              <a:t>因此，著名经济学家萨缪尔森在其经典的教科书</a:t>
            </a:r>
            <a:r>
              <a:rPr lang="en-US" altLang="zh-CN" dirty="0"/>
              <a:t>《</a:t>
            </a:r>
            <a:r>
              <a:rPr lang="zh-CN" altLang="en-US" dirty="0"/>
              <a:t>经济学</a:t>
            </a:r>
            <a:r>
              <a:rPr lang="en-US" altLang="zh-CN" dirty="0"/>
              <a:t>》12</a:t>
            </a:r>
            <a:r>
              <a:rPr lang="zh-CN" altLang="en-US" dirty="0"/>
              <a:t>版中特别提到：“</a:t>
            </a:r>
            <a:r>
              <a:rPr lang="zh-CN" altLang="en-US" dirty="0">
                <a:solidFill>
                  <a:srgbClr val="002060"/>
                </a:solidFill>
              </a:rPr>
              <a:t>在许多与经济学有关的学科中，统计学是特别重要的</a:t>
            </a:r>
            <a:r>
              <a:rPr lang="zh-CN" altLang="en-US" dirty="0"/>
              <a:t>”</a:t>
            </a:r>
            <a:r>
              <a:rPr lang="zh-CN" altLang="en-US" dirty="0" smtClean="0"/>
              <a:t>。</a:t>
            </a:r>
            <a:endParaRPr lang="zh-CN" altLang="en-US" dirty="0"/>
          </a:p>
        </p:txBody>
      </p:sp>
    </p:spTree>
    <p:extLst>
      <p:ext uri="{BB962C8B-B14F-4D97-AF65-F5344CB8AC3E}">
        <p14:creationId xmlns:p14="http://schemas.microsoft.com/office/powerpoint/2010/main" val="20455443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马寅初语</a:t>
            </a:r>
          </a:p>
        </p:txBody>
      </p:sp>
      <p:sp>
        <p:nvSpPr>
          <p:cNvPr id="3" name="内容占位符 2"/>
          <p:cNvSpPr>
            <a:spLocks noGrp="1"/>
          </p:cNvSpPr>
          <p:nvPr>
            <p:ph idx="1"/>
          </p:nvPr>
        </p:nvSpPr>
        <p:spPr/>
        <p:txBody>
          <a:bodyPr/>
          <a:lstStyle/>
          <a:p>
            <a:pPr algn="ctr"/>
            <a:r>
              <a:rPr lang="zh-CN" altLang="en-US" dirty="0"/>
              <a:t>军事家不能离开统计而打仗</a:t>
            </a:r>
          </a:p>
          <a:p>
            <a:pPr algn="ctr"/>
            <a:endParaRPr lang="zh-CN" altLang="en-US" dirty="0"/>
          </a:p>
          <a:p>
            <a:pPr algn="ctr"/>
            <a:r>
              <a:rPr lang="zh-CN" altLang="en-US" dirty="0"/>
              <a:t>政治家不能离开统计而执政</a:t>
            </a:r>
          </a:p>
          <a:p>
            <a:pPr algn="ctr"/>
            <a:endParaRPr lang="zh-CN" altLang="en-US" dirty="0"/>
          </a:p>
          <a:p>
            <a:pPr algn="ctr"/>
            <a:r>
              <a:rPr lang="zh-CN" altLang="en-US" dirty="0"/>
              <a:t>教育家不能离开统计而究学</a:t>
            </a:r>
          </a:p>
          <a:p>
            <a:pPr algn="ctr"/>
            <a:endParaRPr lang="zh-CN" altLang="en-US" dirty="0"/>
          </a:p>
          <a:p>
            <a:pPr algn="ctr"/>
            <a:r>
              <a:rPr lang="zh-CN" altLang="en-US" dirty="0"/>
              <a:t>企业家不能离开统计而</a:t>
            </a:r>
            <a:r>
              <a:rPr lang="zh-CN" altLang="en-US" dirty="0" smtClean="0"/>
              <a:t>经营</a:t>
            </a:r>
            <a:endParaRPr lang="zh-CN" altLang="en-US" dirty="0"/>
          </a:p>
        </p:txBody>
      </p:sp>
    </p:spTree>
    <p:extLst>
      <p:ext uri="{BB962C8B-B14F-4D97-AF65-F5344CB8AC3E}">
        <p14:creationId xmlns:p14="http://schemas.microsoft.com/office/powerpoint/2010/main" val="40701165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a:t>精确到小数点的</a:t>
            </a:r>
            <a:r>
              <a:rPr lang="zh-CN" altLang="en-US" dirty="0" smtClean="0"/>
              <a:t>爱情</a:t>
            </a:r>
            <a:r>
              <a:rPr lang="en-US" altLang="zh-CN" dirty="0" smtClean="0"/>
              <a:t>——</a:t>
            </a:r>
            <a:r>
              <a:rPr lang="zh-CN" altLang="en-US" dirty="0" smtClean="0"/>
              <a:t>统计学</a:t>
            </a:r>
            <a:r>
              <a:rPr lang="zh-CN" altLang="en-US" dirty="0"/>
              <a:t>博士的求婚信</a:t>
            </a:r>
          </a:p>
        </p:txBody>
      </p:sp>
      <p:sp>
        <p:nvSpPr>
          <p:cNvPr id="3" name="内容占位符 2"/>
          <p:cNvSpPr>
            <a:spLocks noGrp="1"/>
          </p:cNvSpPr>
          <p:nvPr>
            <p:ph idx="1"/>
          </p:nvPr>
        </p:nvSpPr>
        <p:spPr/>
        <p:txBody>
          <a:bodyPr>
            <a:noAutofit/>
          </a:bodyPr>
          <a:lstStyle/>
          <a:p>
            <a:pPr marL="0" indent="0">
              <a:buNone/>
            </a:pPr>
            <a:r>
              <a:rPr lang="zh-CN" altLang="en-US" dirty="0"/>
              <a:t>亲爱的</a:t>
            </a:r>
            <a:r>
              <a:rPr lang="en-US" altLang="zh-CN" dirty="0"/>
              <a:t>YX-03</a:t>
            </a:r>
            <a:r>
              <a:rPr lang="zh-CN" altLang="en-US" dirty="0"/>
              <a:t>，你好</a:t>
            </a:r>
            <a:r>
              <a:rPr lang="zh-CN" altLang="en-US" dirty="0" smtClean="0"/>
              <a:t>！</a:t>
            </a:r>
            <a:endParaRPr lang="en-US" altLang="zh-CN" dirty="0" smtClean="0"/>
          </a:p>
          <a:p>
            <a:pPr marL="0" indent="0">
              <a:buNone/>
            </a:pPr>
            <a:r>
              <a:rPr lang="zh-CN" altLang="en-US" dirty="0" smtClean="0"/>
              <a:t> </a:t>
            </a:r>
            <a:r>
              <a:rPr lang="zh-CN" altLang="en-US" dirty="0" smtClean="0"/>
              <a:t>    </a:t>
            </a:r>
            <a:r>
              <a:rPr lang="zh-CN" altLang="en-US" dirty="0" smtClean="0"/>
              <a:t>我们</a:t>
            </a:r>
            <a:r>
              <a:rPr lang="zh-CN" altLang="en-US" dirty="0"/>
              <a:t>是</a:t>
            </a:r>
            <a:r>
              <a:rPr lang="en-US" altLang="zh-CN" dirty="0"/>
              <a:t>2005</a:t>
            </a:r>
            <a:r>
              <a:rPr lang="zh-CN" altLang="en-US" dirty="0"/>
              <a:t>年</a:t>
            </a:r>
            <a:r>
              <a:rPr lang="en-US" altLang="zh-CN" dirty="0"/>
              <a:t>1</a:t>
            </a:r>
            <a:r>
              <a:rPr lang="zh-CN" altLang="en-US" dirty="0"/>
              <a:t>月</a:t>
            </a:r>
            <a:r>
              <a:rPr lang="en-US" altLang="zh-CN" dirty="0"/>
              <a:t>9</a:t>
            </a:r>
            <a:r>
              <a:rPr lang="zh-CN" altLang="en-US" dirty="0"/>
              <a:t>日</a:t>
            </a:r>
            <a:r>
              <a:rPr lang="en-US" altLang="zh-CN" dirty="0"/>
              <a:t>22</a:t>
            </a:r>
            <a:r>
              <a:rPr lang="zh-CN" altLang="en-US" dirty="0"/>
              <a:t>时</a:t>
            </a:r>
            <a:r>
              <a:rPr lang="en-US" altLang="zh-CN" dirty="0"/>
              <a:t>30</a:t>
            </a:r>
            <a:r>
              <a:rPr lang="zh-CN" altLang="en-US" dirty="0"/>
              <a:t>分在网上认识的，说来还挺有缘。截至此时此刻，我们已经认识了整整</a:t>
            </a:r>
            <a:r>
              <a:rPr lang="en-US" altLang="zh-CN" dirty="0"/>
              <a:t>5</a:t>
            </a:r>
            <a:r>
              <a:rPr lang="zh-CN" altLang="en-US" dirty="0"/>
              <a:t>个月时间。在此期间，我们共上网聊天</a:t>
            </a:r>
            <a:r>
              <a:rPr lang="en-US" altLang="zh-CN" dirty="0"/>
              <a:t>150</a:t>
            </a:r>
            <a:r>
              <a:rPr lang="zh-CN" altLang="en-US" dirty="0"/>
              <a:t>次，平均一天一次。合计聊天时间</a:t>
            </a:r>
            <a:r>
              <a:rPr lang="en-US" altLang="zh-CN" dirty="0"/>
              <a:t>7500</a:t>
            </a:r>
            <a:r>
              <a:rPr lang="zh-CN" altLang="en-US" dirty="0"/>
              <a:t>分钟，平均每次</a:t>
            </a:r>
            <a:r>
              <a:rPr lang="en-US" altLang="zh-CN" dirty="0"/>
              <a:t>50</a:t>
            </a:r>
            <a:r>
              <a:rPr lang="zh-CN" altLang="en-US" dirty="0"/>
              <a:t>分钟</a:t>
            </a:r>
            <a:r>
              <a:rPr lang="zh-CN" altLang="en-US" dirty="0" smtClean="0"/>
              <a:t>。</a:t>
            </a:r>
            <a:endParaRPr lang="en-US" altLang="zh-CN" dirty="0" smtClean="0"/>
          </a:p>
          <a:p>
            <a:pPr marL="0" indent="0">
              <a:buNone/>
            </a:pPr>
            <a:r>
              <a:rPr lang="zh-CN" altLang="en-US" dirty="0" smtClean="0"/>
              <a:t>    其间</a:t>
            </a:r>
            <a:r>
              <a:rPr lang="zh-CN" altLang="en-US" dirty="0"/>
              <a:t>，我们累计见面</a:t>
            </a:r>
            <a:r>
              <a:rPr lang="en-US" altLang="zh-CN" dirty="0"/>
              <a:t>10</a:t>
            </a:r>
            <a:r>
              <a:rPr lang="zh-CN" altLang="en-US" dirty="0"/>
              <a:t>次，平均</a:t>
            </a:r>
            <a:r>
              <a:rPr lang="en-US" altLang="zh-CN" dirty="0"/>
              <a:t>15</a:t>
            </a:r>
            <a:r>
              <a:rPr lang="zh-CN" altLang="en-US" dirty="0"/>
              <a:t>天见面一次。在这</a:t>
            </a:r>
            <a:r>
              <a:rPr lang="en-US" altLang="zh-CN" dirty="0"/>
              <a:t>10</a:t>
            </a:r>
            <a:r>
              <a:rPr lang="zh-CN" altLang="en-US" dirty="0"/>
              <a:t>次见面中，我约你</a:t>
            </a:r>
            <a:r>
              <a:rPr lang="en-US" altLang="zh-CN" dirty="0"/>
              <a:t>9</a:t>
            </a:r>
            <a:r>
              <a:rPr lang="zh-CN" altLang="en-US" dirty="0"/>
              <a:t>次，占总数的</a:t>
            </a:r>
            <a:r>
              <a:rPr lang="en-US" altLang="zh-CN" dirty="0"/>
              <a:t>90%</a:t>
            </a:r>
            <a:r>
              <a:rPr lang="zh-CN" altLang="en-US" dirty="0"/>
              <a:t>。我主动吻你</a:t>
            </a:r>
            <a:r>
              <a:rPr lang="en-US" altLang="zh-CN" dirty="0"/>
              <a:t>34</a:t>
            </a:r>
            <a:r>
              <a:rPr lang="zh-CN" altLang="en-US" dirty="0"/>
              <a:t>次，占我们接吻总数的</a:t>
            </a:r>
            <a:r>
              <a:rPr lang="en-US" altLang="zh-CN" dirty="0"/>
              <a:t>82.5%</a:t>
            </a:r>
            <a:r>
              <a:rPr lang="zh-CN" altLang="en-US" dirty="0"/>
              <a:t>。请你吃饭</a:t>
            </a:r>
            <a:r>
              <a:rPr lang="en-US" altLang="zh-CN" dirty="0"/>
              <a:t>10</a:t>
            </a:r>
            <a:r>
              <a:rPr lang="zh-CN" altLang="en-US" dirty="0"/>
              <a:t>次，共消费人民币</a:t>
            </a:r>
            <a:r>
              <a:rPr lang="en-US" altLang="zh-CN" dirty="0"/>
              <a:t>2011</a:t>
            </a:r>
            <a:r>
              <a:rPr lang="zh-CN" altLang="en-US" dirty="0"/>
              <a:t>元，平均每次</a:t>
            </a:r>
            <a:r>
              <a:rPr lang="en-US" altLang="zh-CN" dirty="0"/>
              <a:t>201.1</a:t>
            </a:r>
            <a:r>
              <a:rPr lang="zh-CN" altLang="en-US" dirty="0"/>
              <a:t>元</a:t>
            </a:r>
            <a:r>
              <a:rPr lang="zh-CN" altLang="en-US" dirty="0" smtClean="0"/>
              <a:t>。 </a:t>
            </a:r>
            <a:endParaRPr lang="zh-CN" altLang="en-US" dirty="0"/>
          </a:p>
        </p:txBody>
      </p:sp>
    </p:spTree>
    <p:extLst>
      <p:ext uri="{BB962C8B-B14F-4D97-AF65-F5344CB8AC3E}">
        <p14:creationId xmlns:p14="http://schemas.microsoft.com/office/powerpoint/2010/main" val="4457479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pPr marL="0" indent="0">
              <a:buNone/>
            </a:pPr>
            <a:r>
              <a:rPr lang="zh-CN" altLang="en-US" dirty="0" smtClean="0"/>
              <a:t>    另外</a:t>
            </a:r>
            <a:r>
              <a:rPr lang="zh-CN" altLang="en-US" dirty="0"/>
              <a:t>我送你礼物</a:t>
            </a:r>
            <a:r>
              <a:rPr lang="en-US" altLang="zh-CN" dirty="0"/>
              <a:t>4</a:t>
            </a:r>
            <a:r>
              <a:rPr lang="zh-CN" altLang="en-US" dirty="0"/>
              <a:t>件，去你家拜访</a:t>
            </a:r>
            <a:r>
              <a:rPr lang="en-US" altLang="zh-CN" dirty="0"/>
              <a:t>3</a:t>
            </a:r>
            <a:r>
              <a:rPr lang="zh-CN" altLang="en-US" dirty="0"/>
              <a:t>次，花费人民币</a:t>
            </a:r>
            <a:r>
              <a:rPr lang="en-US" altLang="zh-CN" dirty="0"/>
              <a:t>2755</a:t>
            </a:r>
            <a:r>
              <a:rPr lang="zh-CN" altLang="en-US" dirty="0"/>
              <a:t>元。综合各方面的情况，我爱你的程度比你爱我的程度高出</a:t>
            </a:r>
            <a:r>
              <a:rPr lang="en-US" altLang="zh-CN" dirty="0"/>
              <a:t>22</a:t>
            </a:r>
            <a:r>
              <a:rPr lang="zh-CN" altLang="en-US" dirty="0"/>
              <a:t>个百分点，我的爱情投资比你多出了</a:t>
            </a:r>
            <a:r>
              <a:rPr lang="en-US" altLang="zh-CN" dirty="0"/>
              <a:t>52</a:t>
            </a:r>
            <a:r>
              <a:rPr lang="zh-CN" altLang="en-US" dirty="0"/>
              <a:t>个百分点</a:t>
            </a:r>
            <a:r>
              <a:rPr lang="zh-CN" altLang="en-US" dirty="0" smtClean="0"/>
              <a:t>。</a:t>
            </a:r>
            <a:endParaRPr lang="zh-CN" altLang="en-US" dirty="0"/>
          </a:p>
          <a:p>
            <a:pPr marL="0" indent="0">
              <a:buNone/>
            </a:pPr>
            <a:r>
              <a:rPr lang="zh-CN" altLang="en-US" dirty="0" smtClean="0"/>
              <a:t>    虽然如此</a:t>
            </a:r>
            <a:r>
              <a:rPr lang="zh-CN" altLang="en-US" dirty="0"/>
              <a:t>，你爱我的程度也达到了婚姻所要求的基准线以上，并超出了</a:t>
            </a:r>
            <a:r>
              <a:rPr lang="en-US" altLang="zh-CN" dirty="0"/>
              <a:t>17</a:t>
            </a:r>
            <a:r>
              <a:rPr lang="zh-CN" altLang="en-US" dirty="0"/>
              <a:t>个百分点。也就是说，我对你的满意度为</a:t>
            </a:r>
            <a:r>
              <a:rPr lang="en-US" altLang="zh-CN" dirty="0"/>
              <a:t>84%</a:t>
            </a:r>
            <a:r>
              <a:rPr lang="zh-CN" altLang="en-US" dirty="0"/>
              <a:t>，你对我的满意度为</a:t>
            </a:r>
            <a:r>
              <a:rPr lang="en-US" altLang="zh-CN" dirty="0"/>
              <a:t>78%</a:t>
            </a:r>
            <a:r>
              <a:rPr lang="zh-CN" altLang="en-US" dirty="0"/>
              <a:t>，通过电脑分析计算，恋爱双方满意度达到如此程度的只占恋爱总数的</a:t>
            </a:r>
            <a:r>
              <a:rPr lang="en-US" altLang="zh-CN" dirty="0"/>
              <a:t>42%</a:t>
            </a:r>
            <a:r>
              <a:rPr lang="zh-CN" altLang="en-US" dirty="0"/>
              <a:t>。因此，根据电脑给出的结论，我们可以考虑结婚</a:t>
            </a:r>
            <a:r>
              <a:rPr lang="zh-CN" altLang="en-US" dirty="0" smtClean="0"/>
              <a:t>。</a:t>
            </a:r>
            <a:endParaRPr lang="zh-CN" altLang="en-US" dirty="0"/>
          </a:p>
        </p:txBody>
      </p:sp>
    </p:spTree>
    <p:extLst>
      <p:ext uri="{BB962C8B-B14F-4D97-AF65-F5344CB8AC3E}">
        <p14:creationId xmlns:p14="http://schemas.microsoft.com/office/powerpoint/2010/main" val="11589826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marL="0" indent="0">
              <a:buNone/>
            </a:pPr>
            <a:r>
              <a:rPr lang="zh-CN" altLang="en-US" dirty="0" smtClean="0"/>
              <a:t>    现在</a:t>
            </a:r>
            <a:r>
              <a:rPr lang="zh-CN" altLang="en-US" dirty="0"/>
              <a:t>，根据电脑指令，我向你提出书面结婚请求，请你在接到此信后</a:t>
            </a:r>
            <a:r>
              <a:rPr lang="en-US" altLang="zh-CN" dirty="0"/>
              <a:t>7</a:t>
            </a:r>
            <a:r>
              <a:rPr lang="zh-CN" altLang="en-US" dirty="0"/>
              <a:t>日内，作出正式答复，逾期不予回复，则视为拒绝</a:t>
            </a:r>
            <a:r>
              <a:rPr lang="zh-CN" altLang="en-US" dirty="0" smtClean="0"/>
              <a:t>。</a:t>
            </a:r>
            <a:endParaRPr lang="en-US" altLang="zh-CN" dirty="0" smtClean="0"/>
          </a:p>
          <a:p>
            <a:pPr marL="0" indent="0">
              <a:buNone/>
            </a:pPr>
            <a:endParaRPr lang="en-US" altLang="zh-CN" dirty="0" smtClean="0"/>
          </a:p>
          <a:p>
            <a:pPr marL="0" indent="0">
              <a:buNone/>
            </a:pPr>
            <a:r>
              <a:rPr lang="zh-CN" altLang="en-US" dirty="0" smtClean="0"/>
              <a:t>    如果</a:t>
            </a:r>
            <a:r>
              <a:rPr lang="zh-CN" altLang="en-US" dirty="0"/>
              <a:t>拒绝的话请提出书面意见书，详细表述原因。如提供不出有效原因而予以拒绝，本人有权要求一定的经济赔偿</a:t>
            </a:r>
            <a:r>
              <a:rPr lang="zh-CN" altLang="en-US" dirty="0" smtClean="0"/>
              <a:t>。</a:t>
            </a:r>
            <a:endParaRPr lang="en-US" altLang="zh-CN" dirty="0" smtClean="0"/>
          </a:p>
          <a:p>
            <a:pPr marL="0" indent="0">
              <a:buNone/>
            </a:pPr>
            <a:endParaRPr lang="en-US" altLang="zh-CN" dirty="0" smtClean="0"/>
          </a:p>
          <a:p>
            <a:pPr marL="0" indent="0" algn="r">
              <a:buNone/>
            </a:pPr>
            <a:r>
              <a:rPr lang="zh-CN" altLang="en-US" dirty="0" smtClean="0"/>
              <a:t>想念</a:t>
            </a:r>
            <a:r>
              <a:rPr lang="zh-CN" altLang="en-US" dirty="0"/>
              <a:t>你的</a:t>
            </a:r>
            <a:r>
              <a:rPr lang="en-US" altLang="zh-CN" dirty="0"/>
              <a:t>KFO </a:t>
            </a:r>
            <a:r>
              <a:rPr lang="zh-CN" altLang="en-US" dirty="0"/>
              <a:t>　</a:t>
            </a:r>
          </a:p>
        </p:txBody>
      </p:sp>
    </p:spTree>
    <p:extLst>
      <p:ext uri="{BB962C8B-B14F-4D97-AF65-F5344CB8AC3E}">
        <p14:creationId xmlns:p14="http://schemas.microsoft.com/office/powerpoint/2010/main" val="27468059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关于统计数字的政治笑话</a:t>
            </a:r>
          </a:p>
        </p:txBody>
      </p:sp>
      <p:sp>
        <p:nvSpPr>
          <p:cNvPr id="3" name="内容占位符 2"/>
          <p:cNvSpPr>
            <a:spLocks noGrp="1"/>
          </p:cNvSpPr>
          <p:nvPr>
            <p:ph idx="1"/>
          </p:nvPr>
        </p:nvSpPr>
        <p:spPr/>
        <p:txBody>
          <a:bodyPr>
            <a:normAutofit fontScale="85000" lnSpcReduction="20000"/>
          </a:bodyPr>
          <a:lstStyle/>
          <a:p>
            <a:r>
              <a:rPr lang="zh-CN" altLang="en-US" dirty="0"/>
              <a:t>能想象为这样一个机构效力吗？该机构有五百多名雇员，其统计数字</a:t>
            </a:r>
            <a:r>
              <a:rPr lang="zh-CN" altLang="en-US" dirty="0" smtClean="0"/>
              <a:t>如下：</a:t>
            </a:r>
            <a:endParaRPr lang="en-US" altLang="zh-CN" dirty="0" smtClean="0"/>
          </a:p>
          <a:p>
            <a:pPr lvl="1"/>
            <a:r>
              <a:rPr lang="en-US" altLang="zh-CN" dirty="0" smtClean="0"/>
              <a:t>29</a:t>
            </a:r>
            <a:r>
              <a:rPr lang="zh-CN" altLang="en-US" dirty="0"/>
              <a:t>人曾被控虐待配偶</a:t>
            </a:r>
            <a:r>
              <a:rPr lang="zh-CN" altLang="en-US" dirty="0" smtClean="0"/>
              <a:t>；</a:t>
            </a:r>
            <a:endParaRPr lang="en-US" altLang="zh-CN" dirty="0" smtClean="0"/>
          </a:p>
          <a:p>
            <a:pPr lvl="1"/>
            <a:r>
              <a:rPr lang="en-US" altLang="zh-CN" dirty="0" smtClean="0"/>
              <a:t>7</a:t>
            </a:r>
            <a:r>
              <a:rPr lang="zh-CN" altLang="en-US" dirty="0"/>
              <a:t>人曾因诈骗被捕</a:t>
            </a:r>
            <a:r>
              <a:rPr lang="zh-CN" altLang="en-US" dirty="0" smtClean="0"/>
              <a:t>；</a:t>
            </a:r>
            <a:endParaRPr lang="en-US" altLang="zh-CN" dirty="0" smtClean="0"/>
          </a:p>
          <a:p>
            <a:pPr lvl="1"/>
            <a:r>
              <a:rPr lang="en-US" altLang="zh-CN" dirty="0" smtClean="0"/>
              <a:t>19</a:t>
            </a:r>
            <a:r>
              <a:rPr lang="zh-CN" altLang="en-US" dirty="0"/>
              <a:t>人曾被控开空头支票</a:t>
            </a:r>
            <a:r>
              <a:rPr lang="zh-CN" altLang="en-US" dirty="0" smtClean="0"/>
              <a:t>；</a:t>
            </a:r>
            <a:endParaRPr lang="en-US" altLang="zh-CN" dirty="0" smtClean="0"/>
          </a:p>
          <a:p>
            <a:pPr lvl="1"/>
            <a:r>
              <a:rPr lang="en-US" altLang="zh-CN" dirty="0" smtClean="0"/>
              <a:t>117</a:t>
            </a:r>
            <a:r>
              <a:rPr lang="zh-CN" altLang="en-US" dirty="0"/>
              <a:t>人曾被控直接或间接搞跨至少两家企业</a:t>
            </a:r>
            <a:r>
              <a:rPr lang="zh-CN" altLang="en-US" dirty="0" smtClean="0"/>
              <a:t>；</a:t>
            </a:r>
            <a:endParaRPr lang="en-US" altLang="zh-CN" dirty="0" smtClean="0"/>
          </a:p>
          <a:p>
            <a:pPr lvl="1"/>
            <a:r>
              <a:rPr lang="en-US" altLang="zh-CN" dirty="0" smtClean="0"/>
              <a:t>3</a:t>
            </a:r>
            <a:r>
              <a:rPr lang="zh-CN" altLang="en-US" dirty="0"/>
              <a:t>人曾因大打出手而坐牢服刑</a:t>
            </a:r>
            <a:r>
              <a:rPr lang="zh-CN" altLang="en-US" dirty="0" smtClean="0"/>
              <a:t>；</a:t>
            </a:r>
            <a:endParaRPr lang="en-US" altLang="zh-CN" dirty="0" smtClean="0"/>
          </a:p>
          <a:p>
            <a:pPr lvl="1"/>
            <a:r>
              <a:rPr lang="en-US" altLang="zh-CN" dirty="0" smtClean="0"/>
              <a:t>71</a:t>
            </a:r>
            <a:r>
              <a:rPr lang="zh-CN" altLang="en-US" dirty="0"/>
              <a:t>人因信用不佳拿不到信用卡</a:t>
            </a:r>
            <a:r>
              <a:rPr lang="zh-CN" altLang="en-US" dirty="0" smtClean="0"/>
              <a:t>；</a:t>
            </a:r>
            <a:endParaRPr lang="en-US" altLang="zh-CN" dirty="0" smtClean="0"/>
          </a:p>
          <a:p>
            <a:pPr lvl="1"/>
            <a:r>
              <a:rPr lang="en-US" altLang="zh-CN" dirty="0" smtClean="0"/>
              <a:t>74</a:t>
            </a:r>
            <a:r>
              <a:rPr lang="zh-CN" altLang="en-US" dirty="0"/>
              <a:t>人曾因被控吸毒或贩毒而被捕</a:t>
            </a:r>
            <a:r>
              <a:rPr lang="zh-CN" altLang="en-US" dirty="0" smtClean="0"/>
              <a:t>；</a:t>
            </a:r>
            <a:endParaRPr lang="en-US" altLang="zh-CN" dirty="0" smtClean="0"/>
          </a:p>
          <a:p>
            <a:pPr lvl="1"/>
            <a:r>
              <a:rPr lang="en-US" altLang="zh-CN" dirty="0" smtClean="0"/>
              <a:t>8</a:t>
            </a:r>
            <a:r>
              <a:rPr lang="zh-CN" altLang="en-US" dirty="0"/>
              <a:t>人曾因入店行窃被捕</a:t>
            </a:r>
            <a:r>
              <a:rPr lang="zh-CN" altLang="en-US" dirty="0" smtClean="0"/>
              <a:t>；</a:t>
            </a:r>
            <a:endParaRPr lang="en-US" altLang="zh-CN" dirty="0" smtClean="0"/>
          </a:p>
          <a:p>
            <a:pPr lvl="1"/>
            <a:r>
              <a:rPr lang="en-US" altLang="zh-CN" dirty="0" smtClean="0"/>
              <a:t>21</a:t>
            </a:r>
            <a:r>
              <a:rPr lang="zh-CN" altLang="en-US" dirty="0"/>
              <a:t>人现时官司缠身</a:t>
            </a:r>
            <a:r>
              <a:rPr lang="zh-CN" altLang="en-US" dirty="0" smtClean="0"/>
              <a:t>；</a:t>
            </a:r>
            <a:endParaRPr lang="en-US" altLang="zh-CN" dirty="0" smtClean="0"/>
          </a:p>
          <a:p>
            <a:pPr lvl="1"/>
            <a:r>
              <a:rPr lang="en-US" altLang="zh-CN" dirty="0" smtClean="0"/>
              <a:t>84</a:t>
            </a:r>
            <a:r>
              <a:rPr lang="zh-CN" altLang="en-US" dirty="0"/>
              <a:t>人一年来因酒后驾车被捕</a:t>
            </a:r>
            <a:r>
              <a:rPr lang="zh-CN" altLang="en-US" dirty="0" smtClean="0"/>
              <a:t>；</a:t>
            </a:r>
            <a:endParaRPr lang="en-US" altLang="zh-CN" dirty="0" smtClean="0"/>
          </a:p>
          <a:p>
            <a:pPr marL="514350" indent="-457200"/>
            <a:r>
              <a:rPr lang="zh-CN" altLang="en-US" dirty="0" smtClean="0"/>
              <a:t>能</a:t>
            </a:r>
            <a:r>
              <a:rPr lang="zh-CN" altLang="en-US" dirty="0"/>
              <a:t>猜出这是什么机构吗</a:t>
            </a:r>
            <a:r>
              <a:rPr lang="zh-CN" altLang="en-US" dirty="0" smtClean="0"/>
              <a:t>？</a:t>
            </a:r>
            <a:endParaRPr lang="zh-CN" altLang="en-US" dirty="0"/>
          </a:p>
        </p:txBody>
      </p:sp>
      <p:sp>
        <p:nvSpPr>
          <p:cNvPr id="5" name="三十二角星 4"/>
          <p:cNvSpPr/>
          <p:nvPr/>
        </p:nvSpPr>
        <p:spPr>
          <a:xfrm>
            <a:off x="5004048" y="3640435"/>
            <a:ext cx="3888432" cy="3024336"/>
          </a:xfrm>
          <a:prstGeom prst="star3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200" dirty="0" smtClean="0">
                <a:solidFill>
                  <a:srgbClr val="FFFF00"/>
                </a:solidFill>
                <a:latin typeface="黑体" pitchFamily="49" charset="-122"/>
                <a:ea typeface="黑体" pitchFamily="49" charset="-122"/>
              </a:rPr>
              <a:t>这就是有</a:t>
            </a:r>
            <a:r>
              <a:rPr lang="en-US" altLang="zh-CN" sz="2200" dirty="0" smtClean="0">
                <a:solidFill>
                  <a:srgbClr val="FFFF00"/>
                </a:solidFill>
                <a:latin typeface="黑体" pitchFamily="49" charset="-122"/>
                <a:ea typeface="黑体" pitchFamily="49" charset="-122"/>
              </a:rPr>
              <a:t>535</a:t>
            </a:r>
            <a:r>
              <a:rPr lang="zh-CN" altLang="en-US" sz="2200" dirty="0" smtClean="0">
                <a:solidFill>
                  <a:srgbClr val="FFFF00"/>
                </a:solidFill>
                <a:latin typeface="黑体" pitchFamily="49" charset="-122"/>
                <a:ea typeface="黑体" pitchFamily="49" charset="-122"/>
              </a:rPr>
              <a:t>名议员的英国国会，这帮家伙每年炮制出数百项新法律条文让大家遵守！</a:t>
            </a:r>
            <a:endParaRPr lang="zh-CN" altLang="en-US" sz="2200" dirty="0">
              <a:solidFill>
                <a:srgbClr val="FFFF00"/>
              </a:solidFill>
              <a:latin typeface="黑体" pitchFamily="49" charset="-122"/>
              <a:ea typeface="黑体" pitchFamily="49" charset="-122"/>
            </a:endParaRPr>
          </a:p>
        </p:txBody>
      </p:sp>
    </p:spTree>
    <p:extLst>
      <p:ext uri="{BB962C8B-B14F-4D97-AF65-F5344CB8AC3E}">
        <p14:creationId xmlns:p14="http://schemas.microsoft.com/office/powerpoint/2010/main" val="1171645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统计学家</a:t>
            </a:r>
          </a:p>
        </p:txBody>
      </p:sp>
      <p:sp>
        <p:nvSpPr>
          <p:cNvPr id="3" name="内容占位符 2"/>
          <p:cNvSpPr>
            <a:spLocks noGrp="1"/>
          </p:cNvSpPr>
          <p:nvPr>
            <p:ph idx="1"/>
          </p:nvPr>
        </p:nvSpPr>
        <p:spPr/>
        <p:txBody>
          <a:bodyPr/>
          <a:lstStyle/>
          <a:p>
            <a:r>
              <a:rPr lang="zh-CN" altLang="en-US" dirty="0"/>
              <a:t>有个从未管过自己孩子的统计学家，在一个星期六下午妻子要外出买东西时，勉强答应照看一下</a:t>
            </a:r>
            <a:r>
              <a:rPr lang="en-US" altLang="zh-CN" dirty="0"/>
              <a:t>4</a:t>
            </a:r>
            <a:r>
              <a:rPr lang="zh-CN" altLang="en-US" dirty="0"/>
              <a:t>个年幼好动的孩子。当妻子回家时，他交给妻子一张纸条，上写</a:t>
            </a:r>
            <a:r>
              <a:rPr lang="zh-CN" altLang="en-US" dirty="0" smtClean="0"/>
              <a:t>：</a:t>
            </a:r>
            <a:endParaRPr lang="en-US" altLang="zh-CN" dirty="0" smtClean="0"/>
          </a:p>
          <a:p>
            <a:pPr marL="400050" lvl="1" indent="0">
              <a:buNone/>
            </a:pPr>
            <a:r>
              <a:rPr lang="en-US" altLang="zh-CN" dirty="0"/>
              <a:t> </a:t>
            </a:r>
            <a:r>
              <a:rPr lang="en-US" altLang="zh-CN" dirty="0" smtClean="0"/>
              <a:t>   </a:t>
            </a:r>
            <a:r>
              <a:rPr lang="zh-CN" altLang="en-US" dirty="0" smtClean="0"/>
              <a:t>“</a:t>
            </a:r>
            <a:r>
              <a:rPr lang="zh-CN" altLang="en-US" dirty="0"/>
              <a:t>擦眼泪</a:t>
            </a:r>
            <a:r>
              <a:rPr lang="en-US" altLang="zh-CN" dirty="0"/>
              <a:t>11</a:t>
            </a:r>
            <a:r>
              <a:rPr lang="zh-CN" altLang="en-US" dirty="0"/>
              <a:t>次；系鞋带</a:t>
            </a:r>
            <a:r>
              <a:rPr lang="en-US" altLang="zh-CN" dirty="0"/>
              <a:t>15</a:t>
            </a:r>
            <a:r>
              <a:rPr lang="zh-CN" altLang="en-US" dirty="0"/>
              <a:t>次；给每个孩子吹玩具气球各</a:t>
            </a:r>
            <a:r>
              <a:rPr lang="en-US" altLang="zh-CN" dirty="0"/>
              <a:t>5</a:t>
            </a:r>
            <a:r>
              <a:rPr lang="zh-CN" altLang="en-US" dirty="0"/>
              <a:t>次，每个气球的平均寿命</a:t>
            </a:r>
            <a:r>
              <a:rPr lang="en-US" altLang="zh-CN" dirty="0"/>
              <a:t>10</a:t>
            </a:r>
            <a:r>
              <a:rPr lang="zh-CN" altLang="en-US" dirty="0"/>
              <a:t>秒钟；警告孩子不要横穿马路</a:t>
            </a:r>
            <a:r>
              <a:rPr lang="en-US" altLang="zh-CN" dirty="0"/>
              <a:t>26</a:t>
            </a:r>
            <a:r>
              <a:rPr lang="zh-CN" altLang="en-US" dirty="0"/>
              <a:t>次；孩子坚持要穿过马路</a:t>
            </a:r>
            <a:r>
              <a:rPr lang="en-US" altLang="zh-CN" dirty="0"/>
              <a:t>26</a:t>
            </a:r>
            <a:r>
              <a:rPr lang="zh-CN" altLang="en-US" dirty="0"/>
              <a:t>次；我还想再过这样的星期六</a:t>
            </a:r>
            <a:r>
              <a:rPr lang="en-US" altLang="zh-CN" dirty="0"/>
              <a:t>0</a:t>
            </a:r>
            <a:r>
              <a:rPr lang="zh-CN" altLang="en-US" dirty="0"/>
              <a:t>次。</a:t>
            </a:r>
            <a:r>
              <a:rPr lang="zh-CN" altLang="en-US" dirty="0" smtClean="0"/>
              <a:t>”</a:t>
            </a:r>
            <a:endParaRPr lang="zh-CN" altLang="en-US" dirty="0"/>
          </a:p>
        </p:txBody>
      </p:sp>
    </p:spTree>
    <p:extLst>
      <p:ext uri="{BB962C8B-B14F-4D97-AF65-F5344CB8AC3E}">
        <p14:creationId xmlns:p14="http://schemas.microsoft.com/office/powerpoint/2010/main" val="32919765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生活中的统计学</a:t>
            </a:r>
            <a:endParaRPr lang="zh-CN" altLang="en-US" dirty="0"/>
          </a:p>
        </p:txBody>
      </p:sp>
      <p:sp>
        <p:nvSpPr>
          <p:cNvPr id="3" name="内容占位符 2"/>
          <p:cNvSpPr>
            <a:spLocks noGrp="1"/>
          </p:cNvSpPr>
          <p:nvPr>
            <p:ph sz="half" idx="1"/>
          </p:nvPr>
        </p:nvSpPr>
        <p:spPr/>
        <p:txBody>
          <a:bodyPr>
            <a:normAutofit/>
          </a:bodyPr>
          <a:lstStyle/>
          <a:p>
            <a:r>
              <a:rPr lang="zh-CN" altLang="en-US" dirty="0" smtClean="0"/>
              <a:t>物价指数</a:t>
            </a:r>
            <a:r>
              <a:rPr lang="zh-CN" altLang="en-US" dirty="0"/>
              <a:t>是怎样算出来的？</a:t>
            </a:r>
          </a:p>
          <a:p>
            <a:r>
              <a:rPr lang="zh-CN" altLang="en-US" dirty="0"/>
              <a:t>企业职工的平均工资如何</a:t>
            </a:r>
            <a:r>
              <a:rPr lang="zh-CN" altLang="en-US" dirty="0" smtClean="0"/>
              <a:t>计算？</a:t>
            </a:r>
            <a:endParaRPr lang="zh-CN" altLang="en-US" dirty="0"/>
          </a:p>
          <a:p>
            <a:r>
              <a:rPr lang="zh-CN" altLang="en-US" dirty="0"/>
              <a:t>彩票的胜算有多大？</a:t>
            </a:r>
          </a:p>
          <a:p>
            <a:r>
              <a:rPr lang="zh-CN" altLang="en-US" dirty="0"/>
              <a:t>人均</a:t>
            </a:r>
            <a:r>
              <a:rPr lang="en-US" altLang="zh-CN" dirty="0"/>
              <a:t>GDP</a:t>
            </a:r>
            <a:r>
              <a:rPr lang="zh-CN" altLang="en-US" dirty="0"/>
              <a:t>是平均数吗？</a:t>
            </a:r>
          </a:p>
          <a:p>
            <a:r>
              <a:rPr lang="zh-CN" altLang="en-US" dirty="0"/>
              <a:t>全员劳动生产率是平均数吗？</a:t>
            </a:r>
          </a:p>
          <a:p>
            <a:r>
              <a:rPr lang="zh-CN" altLang="en-US" dirty="0"/>
              <a:t>人们如何通过访问几百名</a:t>
            </a:r>
            <a:r>
              <a:rPr lang="zh-CN" altLang="en-US" dirty="0" smtClean="0"/>
              <a:t>选民预测</a:t>
            </a:r>
            <a:r>
              <a:rPr lang="zh-CN" altLang="en-US" dirty="0"/>
              <a:t>选举的结果？</a:t>
            </a:r>
          </a:p>
          <a:p>
            <a:r>
              <a:rPr lang="zh-CN" altLang="en-US" dirty="0" smtClean="0"/>
              <a:t>企业如何通过市场调研来确定新产品的开发与推广？</a:t>
            </a:r>
            <a:endParaRPr lang="zh-CN" altLang="en-US" dirty="0"/>
          </a:p>
        </p:txBody>
      </p:sp>
      <p:sp>
        <p:nvSpPr>
          <p:cNvPr id="4" name="内容占位符 3"/>
          <p:cNvSpPr>
            <a:spLocks noGrp="1"/>
          </p:cNvSpPr>
          <p:nvPr>
            <p:ph sz="half" idx="2"/>
          </p:nvPr>
        </p:nvSpPr>
        <p:spPr/>
        <p:txBody>
          <a:bodyPr>
            <a:noAutofit/>
          </a:bodyPr>
          <a:lstStyle/>
          <a:p>
            <a:r>
              <a:rPr lang="zh-CN" altLang="en-US" dirty="0"/>
              <a:t>经济学家怎样确定物价指数的变化？是长期趋势、季节变动还是随机波动？  </a:t>
            </a:r>
          </a:p>
          <a:p>
            <a:r>
              <a:rPr lang="zh-CN" altLang="en-US" dirty="0"/>
              <a:t>医学人员如何检验新药的有效性？</a:t>
            </a:r>
          </a:p>
          <a:p>
            <a:r>
              <a:rPr lang="zh-CN" altLang="en-US" dirty="0"/>
              <a:t>军事指挥官如何决定对选定目标轰炸的次数？</a:t>
            </a:r>
          </a:p>
          <a:p>
            <a:r>
              <a:rPr lang="zh-CN" altLang="en-US" dirty="0"/>
              <a:t>社会学家如何预测未来任一时间世界人口数量？</a:t>
            </a:r>
          </a:p>
          <a:p>
            <a:endParaRPr lang="zh-CN" altLang="en-US" dirty="0"/>
          </a:p>
        </p:txBody>
      </p:sp>
    </p:spTree>
    <p:extLst>
      <p:ext uri="{BB962C8B-B14F-4D97-AF65-F5344CB8AC3E}">
        <p14:creationId xmlns:p14="http://schemas.microsoft.com/office/powerpoint/2010/main" val="25755134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zh-CN" altLang="en-US" dirty="0" smtClean="0"/>
              <a:t>经济中的统计学</a:t>
            </a:r>
            <a:endParaRPr lang="zh-CN" altLang="en-US" dirty="0"/>
          </a:p>
        </p:txBody>
      </p:sp>
      <p:sp>
        <p:nvSpPr>
          <p:cNvPr id="6" name="内容占位符 5"/>
          <p:cNvSpPr>
            <a:spLocks noGrp="1"/>
          </p:cNvSpPr>
          <p:nvPr>
            <p:ph idx="1"/>
          </p:nvPr>
        </p:nvSpPr>
        <p:spPr/>
        <p:txBody>
          <a:bodyPr>
            <a:normAutofit fontScale="92500" lnSpcReduction="20000"/>
          </a:bodyPr>
          <a:lstStyle/>
          <a:p>
            <a:r>
              <a:rPr lang="zh-CN" altLang="en-US" dirty="0"/>
              <a:t>美国密歇根大学商学院国家质量研究中心（</a:t>
            </a:r>
            <a:r>
              <a:rPr lang="en-US" altLang="zh-CN" dirty="0"/>
              <a:t>NQRC</a:t>
            </a:r>
            <a:r>
              <a:rPr lang="zh-CN" altLang="en-US" dirty="0"/>
              <a:t>）的调查报告表明</a:t>
            </a:r>
            <a:r>
              <a:rPr lang="zh-CN" altLang="en-US" dirty="0" smtClean="0"/>
              <a:t>：</a:t>
            </a:r>
            <a:endParaRPr lang="en-US" altLang="zh-CN" dirty="0" smtClean="0"/>
          </a:p>
          <a:p>
            <a:pPr lvl="1"/>
            <a:r>
              <a:rPr lang="zh-CN" altLang="en-US" dirty="0"/>
              <a:t>对瑞典的顾客满意度指数测评结果进行跟踪，在</a:t>
            </a:r>
            <a:r>
              <a:rPr lang="en-US" altLang="zh-CN" dirty="0"/>
              <a:t>5</a:t>
            </a:r>
            <a:r>
              <a:rPr lang="zh-CN" altLang="en-US" dirty="0"/>
              <a:t>年时间里顾客满意度指数每年提升一个“点”，则投资收益率平均每年增长</a:t>
            </a:r>
            <a:r>
              <a:rPr lang="en-US" altLang="zh-CN" dirty="0"/>
              <a:t>6.6%</a:t>
            </a:r>
            <a:r>
              <a:rPr lang="zh-CN" altLang="en-US" dirty="0" smtClean="0"/>
              <a:t>；</a:t>
            </a:r>
            <a:endParaRPr lang="zh-CN" altLang="en-US" dirty="0"/>
          </a:p>
          <a:p>
            <a:pPr lvl="1"/>
            <a:r>
              <a:rPr lang="zh-CN" altLang="en-US" dirty="0"/>
              <a:t>对美国的顾客满意度指数测评结果进行跟踪，顾客满意度指数每增加一个“点”，其资产净值平均增加约</a:t>
            </a:r>
            <a:r>
              <a:rPr lang="en-US" altLang="zh-CN" dirty="0"/>
              <a:t>6.46</a:t>
            </a:r>
            <a:r>
              <a:rPr lang="zh-CN" altLang="en-US" dirty="0"/>
              <a:t>亿美元</a:t>
            </a:r>
            <a:r>
              <a:rPr lang="zh-CN" altLang="en-US" dirty="0" smtClean="0"/>
              <a:t>；</a:t>
            </a:r>
            <a:endParaRPr lang="zh-CN" altLang="en-US" dirty="0"/>
          </a:p>
          <a:p>
            <a:pPr lvl="1"/>
            <a:r>
              <a:rPr lang="zh-CN" altLang="en-US" dirty="0"/>
              <a:t>在美国顾客满意度指数测评的头</a:t>
            </a:r>
            <a:r>
              <a:rPr lang="en-US" altLang="zh-CN" dirty="0"/>
              <a:t>3</a:t>
            </a:r>
            <a:r>
              <a:rPr lang="zh-CN" altLang="en-US" dirty="0"/>
              <a:t>年，顾客满意度指数与道琼斯</a:t>
            </a:r>
            <a:r>
              <a:rPr lang="en-US" altLang="zh-CN" dirty="0"/>
              <a:t>30</a:t>
            </a:r>
            <a:r>
              <a:rPr lang="zh-CN" altLang="en-US" dirty="0"/>
              <a:t>种工业股票指数两者的变化之间关联程度保持在</a:t>
            </a:r>
            <a:r>
              <a:rPr lang="en-US" altLang="zh-CN" dirty="0"/>
              <a:t>93%</a:t>
            </a:r>
            <a:r>
              <a:rPr lang="zh-CN" altLang="en-US" dirty="0" smtClean="0"/>
              <a:t>；</a:t>
            </a:r>
            <a:endParaRPr lang="zh-CN" altLang="en-US" dirty="0"/>
          </a:p>
          <a:p>
            <a:pPr lvl="1"/>
            <a:r>
              <a:rPr lang="zh-CN" altLang="en-US" dirty="0"/>
              <a:t>企业若每年将顾客保留率提升</a:t>
            </a:r>
            <a:r>
              <a:rPr lang="en-US" altLang="zh-CN" dirty="0"/>
              <a:t>5%</a:t>
            </a:r>
            <a:r>
              <a:rPr lang="zh-CN" altLang="en-US" dirty="0"/>
              <a:t>，在</a:t>
            </a:r>
            <a:r>
              <a:rPr lang="en-US" altLang="zh-CN" dirty="0"/>
              <a:t>5</a:t>
            </a:r>
            <a:r>
              <a:rPr lang="zh-CN" altLang="en-US" dirty="0"/>
              <a:t>年内就可以将其利润提高</a:t>
            </a:r>
            <a:r>
              <a:rPr lang="en-US" altLang="zh-CN" dirty="0" smtClean="0"/>
              <a:t>25%~85</a:t>
            </a:r>
            <a:r>
              <a:rPr lang="en-US" altLang="zh-CN" dirty="0"/>
              <a:t>%</a:t>
            </a:r>
            <a:r>
              <a:rPr lang="zh-CN" altLang="en-US" dirty="0" smtClean="0"/>
              <a:t>。</a:t>
            </a:r>
            <a:endParaRPr lang="zh-CN" altLang="en-US" dirty="0"/>
          </a:p>
        </p:txBody>
      </p:sp>
    </p:spTree>
    <p:extLst>
      <p:ext uri="{BB962C8B-B14F-4D97-AF65-F5344CB8AC3E}">
        <p14:creationId xmlns:p14="http://schemas.microsoft.com/office/powerpoint/2010/main" val="341802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lstStyle/>
          <a:p>
            <a:r>
              <a:rPr lang="zh-CN" altLang="en-US" dirty="0"/>
              <a:t>纪律要求</a:t>
            </a:r>
          </a:p>
        </p:txBody>
      </p:sp>
      <p:sp>
        <p:nvSpPr>
          <p:cNvPr id="5" name="副标题 4"/>
          <p:cNvSpPr>
            <a:spLocks noGrp="1"/>
          </p:cNvSpPr>
          <p:nvPr>
            <p:ph type="subTitle" idx="1"/>
          </p:nvPr>
        </p:nvSpPr>
        <p:spPr/>
        <p:txBody>
          <a:bodyPr/>
          <a:lstStyle/>
          <a:p>
            <a:r>
              <a:rPr lang="zh-CN" altLang="en-US" dirty="0" smtClean="0"/>
              <a:t>没有规矩不成方圆</a:t>
            </a:r>
            <a:endParaRPr lang="zh-CN" altLang="en-US" dirty="0"/>
          </a:p>
        </p:txBody>
      </p:sp>
    </p:spTree>
    <p:extLst>
      <p:ext uri="{BB962C8B-B14F-4D97-AF65-F5344CB8AC3E}">
        <p14:creationId xmlns:p14="http://schemas.microsoft.com/office/powerpoint/2010/main" val="29591829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a:t>美国消费者问题局委托名叫</a:t>
            </a:r>
            <a:r>
              <a:rPr lang="en-US" altLang="zh-CN" dirty="0"/>
              <a:t>TRAP</a:t>
            </a:r>
            <a:r>
              <a:rPr lang="zh-CN" altLang="en-US" dirty="0"/>
              <a:t>的调查公司进行的调查结果显示</a:t>
            </a:r>
            <a:r>
              <a:rPr lang="zh-CN" altLang="en-US" dirty="0" smtClean="0"/>
              <a:t>：</a:t>
            </a:r>
            <a:endParaRPr lang="en-US" altLang="zh-CN" dirty="0" smtClean="0"/>
          </a:p>
          <a:p>
            <a:pPr lvl="1"/>
            <a:r>
              <a:rPr lang="zh-CN" altLang="en-US" dirty="0"/>
              <a:t>对</a:t>
            </a:r>
            <a:r>
              <a:rPr lang="en-US" altLang="zh-CN" dirty="0"/>
              <a:t>5</a:t>
            </a:r>
            <a:r>
              <a:rPr lang="zh-CN" altLang="en-US" dirty="0"/>
              <a:t>美元以下的小额商品，虽有不满但未提出抱怨的约占不满顾客总数的</a:t>
            </a:r>
            <a:r>
              <a:rPr lang="en-US" altLang="zh-CN" dirty="0"/>
              <a:t>96%</a:t>
            </a:r>
            <a:r>
              <a:rPr lang="zh-CN" altLang="en-US" dirty="0"/>
              <a:t>，但是不再去重复购买的顾客要占</a:t>
            </a:r>
            <a:r>
              <a:rPr lang="en-US" altLang="zh-CN" dirty="0"/>
              <a:t>63%</a:t>
            </a:r>
            <a:r>
              <a:rPr lang="zh-CN" altLang="en-US" dirty="0" smtClean="0"/>
              <a:t>；</a:t>
            </a:r>
            <a:endParaRPr lang="zh-CN" altLang="en-US" dirty="0"/>
          </a:p>
          <a:p>
            <a:pPr lvl="1"/>
            <a:r>
              <a:rPr lang="zh-CN" altLang="en-US" dirty="0"/>
              <a:t>对</a:t>
            </a:r>
            <a:r>
              <a:rPr lang="en-US" altLang="zh-CN" dirty="0"/>
              <a:t>100</a:t>
            </a:r>
            <a:r>
              <a:rPr lang="zh-CN" altLang="en-US" dirty="0"/>
              <a:t>美元以上的大额商品，若感受不满意则提出抱怨的顾客约占</a:t>
            </a:r>
            <a:r>
              <a:rPr lang="en-US" altLang="zh-CN" dirty="0"/>
              <a:t>73%</a:t>
            </a:r>
            <a:r>
              <a:rPr lang="zh-CN" altLang="en-US" dirty="0" smtClean="0"/>
              <a:t>；</a:t>
            </a:r>
            <a:endParaRPr lang="zh-CN" altLang="en-US" dirty="0"/>
          </a:p>
          <a:p>
            <a:pPr lvl="1"/>
            <a:r>
              <a:rPr lang="zh-CN" altLang="en-US" dirty="0"/>
              <a:t>如果可以补救并且得当，</a:t>
            </a:r>
            <a:r>
              <a:rPr lang="en-US" altLang="zh-CN" dirty="0"/>
              <a:t>70%</a:t>
            </a:r>
            <a:r>
              <a:rPr lang="zh-CN" altLang="en-US" dirty="0"/>
              <a:t>的不满意顾客在转向满意之后仍然可能继续购买该企业的产品或服务</a:t>
            </a:r>
            <a:r>
              <a:rPr lang="zh-CN" altLang="en-US" dirty="0" smtClean="0"/>
              <a:t>。</a:t>
            </a:r>
            <a:endParaRPr lang="zh-CN" altLang="en-US" dirty="0"/>
          </a:p>
        </p:txBody>
      </p:sp>
    </p:spTree>
    <p:extLst>
      <p:ext uri="{BB962C8B-B14F-4D97-AF65-F5344CB8AC3E}">
        <p14:creationId xmlns:p14="http://schemas.microsoft.com/office/powerpoint/2010/main" val="39351036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a:t>日本一家调查公司对百货零售企业的跟踪调查结果表明</a:t>
            </a:r>
            <a:r>
              <a:rPr lang="zh-CN" altLang="en-US" dirty="0" smtClean="0"/>
              <a:t>：</a:t>
            </a:r>
            <a:endParaRPr lang="en-US" altLang="zh-CN" dirty="0" smtClean="0"/>
          </a:p>
          <a:p>
            <a:pPr lvl="1"/>
            <a:r>
              <a:rPr lang="zh-CN" altLang="en-US" dirty="0"/>
              <a:t>在不满意的顾客中，一位不满的顾客平均会向</a:t>
            </a:r>
            <a:r>
              <a:rPr lang="en-US" altLang="zh-CN" dirty="0"/>
              <a:t>9</a:t>
            </a:r>
            <a:r>
              <a:rPr lang="zh-CN" altLang="en-US" dirty="0"/>
              <a:t>个人抱怨</a:t>
            </a:r>
            <a:r>
              <a:rPr lang="zh-CN" altLang="en-US" dirty="0" smtClean="0"/>
              <a:t>；</a:t>
            </a:r>
            <a:endParaRPr lang="en-US" altLang="zh-CN" dirty="0" smtClean="0"/>
          </a:p>
          <a:p>
            <a:pPr lvl="1"/>
            <a:r>
              <a:rPr lang="zh-CN" altLang="en-US" dirty="0" smtClean="0"/>
              <a:t>有</a:t>
            </a:r>
            <a:r>
              <a:rPr lang="en-US" altLang="zh-CN" dirty="0"/>
              <a:t>14%</a:t>
            </a:r>
            <a:r>
              <a:rPr lang="zh-CN" altLang="en-US" dirty="0"/>
              <a:t>的顾客是因为对产品不满意而停止购货</a:t>
            </a:r>
            <a:r>
              <a:rPr lang="zh-CN" altLang="en-US" dirty="0" smtClean="0"/>
              <a:t>；</a:t>
            </a:r>
            <a:endParaRPr lang="zh-CN" altLang="en-US" dirty="0"/>
          </a:p>
          <a:p>
            <a:pPr lvl="1"/>
            <a:r>
              <a:rPr lang="en-US" altLang="zh-CN" dirty="0"/>
              <a:t>80%</a:t>
            </a:r>
            <a:r>
              <a:rPr lang="zh-CN" altLang="en-US" dirty="0"/>
              <a:t>的销售额来自现有的顾客，</a:t>
            </a:r>
            <a:r>
              <a:rPr lang="en-US" altLang="zh-CN" dirty="0"/>
              <a:t>60%</a:t>
            </a:r>
            <a:r>
              <a:rPr lang="zh-CN" altLang="en-US" dirty="0"/>
              <a:t>的新顾客来自现有顾客的热情推荐</a:t>
            </a:r>
            <a:r>
              <a:rPr lang="zh-CN" altLang="en-US" dirty="0" smtClean="0"/>
              <a:t>；</a:t>
            </a:r>
            <a:endParaRPr lang="zh-CN" altLang="en-US" dirty="0"/>
          </a:p>
          <a:p>
            <a:pPr lvl="1"/>
            <a:r>
              <a:rPr lang="zh-CN" altLang="en-US" dirty="0"/>
              <a:t>每一位投诉顾客的背后，都有</a:t>
            </a:r>
            <a:r>
              <a:rPr lang="en-US" altLang="zh-CN" dirty="0"/>
              <a:t>26</a:t>
            </a:r>
            <a:r>
              <a:rPr lang="zh-CN" altLang="en-US" dirty="0"/>
              <a:t>位同样不满但却保持沉默的顾客，其中</a:t>
            </a:r>
            <a:r>
              <a:rPr lang="en-US" altLang="zh-CN" dirty="0"/>
              <a:t>6</a:t>
            </a:r>
            <a:r>
              <a:rPr lang="zh-CN" altLang="en-US" dirty="0"/>
              <a:t>位的不满程度是较强烈</a:t>
            </a:r>
            <a:r>
              <a:rPr lang="zh-CN" altLang="en-US" dirty="0" smtClean="0"/>
              <a:t>的。</a:t>
            </a:r>
            <a:endParaRPr lang="zh-CN" altLang="en-US" dirty="0"/>
          </a:p>
        </p:txBody>
      </p:sp>
    </p:spTree>
    <p:extLst>
      <p:ext uri="{BB962C8B-B14F-4D97-AF65-F5344CB8AC3E}">
        <p14:creationId xmlns:p14="http://schemas.microsoft.com/office/powerpoint/2010/main" val="37016446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数学家的幽默</a:t>
            </a:r>
          </a:p>
        </p:txBody>
      </p:sp>
      <p:sp>
        <p:nvSpPr>
          <p:cNvPr id="3" name="内容占位符 2"/>
          <p:cNvSpPr>
            <a:spLocks noGrp="1"/>
          </p:cNvSpPr>
          <p:nvPr>
            <p:ph idx="1"/>
          </p:nvPr>
        </p:nvSpPr>
        <p:spPr/>
        <p:txBody>
          <a:bodyPr/>
          <a:lstStyle/>
          <a:p>
            <a:pPr marL="0" indent="0">
              <a:buNone/>
            </a:pPr>
            <a:r>
              <a:rPr lang="zh-CN" altLang="en-US" dirty="0" smtClean="0"/>
              <a:t>    一</a:t>
            </a:r>
            <a:r>
              <a:rPr lang="zh-CN" altLang="en-US" dirty="0"/>
              <a:t>名统计学家遇到一位数学家，统计学家调侃数学家说道：“你们不是说若Ｘ＝Ｙ且Ｙ＝Ｚ，则Ｘ＝Ｚ吗！那么想必你若是喜欢一个女孩，那么那个女孩喜欢的男生你也会喜欢罗！？</a:t>
            </a:r>
            <a:r>
              <a:rPr lang="zh-CN" altLang="en-US" dirty="0" smtClean="0"/>
              <a:t>”</a:t>
            </a:r>
            <a:endParaRPr lang="en-US" altLang="zh-CN" dirty="0" smtClean="0"/>
          </a:p>
          <a:p>
            <a:pPr marL="0" indent="0">
              <a:buNone/>
            </a:pPr>
            <a:endParaRPr lang="en-US" altLang="zh-CN" dirty="0" smtClean="0"/>
          </a:p>
          <a:p>
            <a:pPr marL="0" indent="0">
              <a:buNone/>
            </a:pPr>
            <a:r>
              <a:rPr lang="zh-CN" altLang="en-US" dirty="0" smtClean="0"/>
              <a:t>    数学家</a:t>
            </a:r>
            <a:r>
              <a:rPr lang="zh-CN" altLang="en-US" dirty="0"/>
              <a:t>想了一下反问道：“那么你把左手放到一锅一百度的开水中，右手放到一锅零度的冰水里想来也没事吧！因为它们平均不过是五十度而已！</a:t>
            </a:r>
            <a:r>
              <a:rPr lang="zh-CN" altLang="en-US" dirty="0" smtClean="0"/>
              <a:t>”</a:t>
            </a:r>
            <a:endParaRPr lang="zh-CN" altLang="en-US" dirty="0"/>
          </a:p>
        </p:txBody>
      </p:sp>
    </p:spTree>
    <p:extLst>
      <p:ext uri="{BB962C8B-B14F-4D97-AF65-F5344CB8AC3E}">
        <p14:creationId xmlns:p14="http://schemas.microsoft.com/office/powerpoint/2010/main" val="25337948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a:t>由以上几则信息可以看出，统计已经渗透到经济活动和科学研究的方方面面，统计无处不在。</a:t>
            </a:r>
          </a:p>
          <a:p>
            <a:endParaRPr lang="en-US" altLang="zh-CN" dirty="0" smtClean="0"/>
          </a:p>
          <a:p>
            <a:r>
              <a:rPr lang="zh-CN" altLang="en-US" dirty="0" smtClean="0"/>
              <a:t>只要</a:t>
            </a:r>
            <a:r>
              <a:rPr lang="zh-CN" altLang="en-US" dirty="0"/>
              <a:t>有数据、信息需要处理的地方，就有统计学的用武之地</a:t>
            </a:r>
            <a:r>
              <a:rPr lang="zh-CN" altLang="en-US" dirty="0" smtClean="0"/>
              <a:t>。</a:t>
            </a:r>
            <a:endParaRPr lang="zh-CN" altLang="en-US" dirty="0"/>
          </a:p>
          <a:p>
            <a:endParaRPr lang="en-US" altLang="zh-CN" dirty="0" smtClean="0"/>
          </a:p>
          <a:p>
            <a:r>
              <a:rPr lang="zh-CN" altLang="en-US" dirty="0" smtClean="0"/>
              <a:t>那么</a:t>
            </a:r>
            <a:r>
              <a:rPr lang="zh-CN" altLang="en-US" dirty="0"/>
              <a:t>究竟何为统计？统计是如何开展研究的？作为一门科学的统计学与其他学科有何区别与联系？等一系列问题就是我们这门课程所要介绍的主要内容。</a:t>
            </a:r>
          </a:p>
          <a:p>
            <a:endParaRPr lang="zh-CN" altLang="en-US" dirty="0"/>
          </a:p>
        </p:txBody>
      </p:sp>
    </p:spTree>
    <p:extLst>
      <p:ext uri="{BB962C8B-B14F-4D97-AF65-F5344CB8AC3E}">
        <p14:creationId xmlns:p14="http://schemas.microsoft.com/office/powerpoint/2010/main" val="20824944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参考书目</a:t>
            </a:r>
          </a:p>
        </p:txBody>
      </p:sp>
      <p:sp>
        <p:nvSpPr>
          <p:cNvPr id="3" name="内容占位符 2"/>
          <p:cNvSpPr>
            <a:spLocks noGrp="1"/>
          </p:cNvSpPr>
          <p:nvPr>
            <p:ph idx="1"/>
          </p:nvPr>
        </p:nvSpPr>
        <p:spPr/>
        <p:txBody>
          <a:bodyPr>
            <a:normAutofit/>
          </a:bodyPr>
          <a:lstStyle/>
          <a:p>
            <a:r>
              <a:rPr lang="zh-CN" altLang="en-US" dirty="0"/>
              <a:t>袁卫</a:t>
            </a:r>
            <a:r>
              <a:rPr lang="en-US" altLang="zh-CN" dirty="0"/>
              <a:t>,</a:t>
            </a:r>
            <a:r>
              <a:rPr lang="zh-CN" altLang="en-US" dirty="0"/>
              <a:t>庞皓</a:t>
            </a:r>
            <a:r>
              <a:rPr lang="zh-CN" altLang="en-US" dirty="0" smtClean="0"/>
              <a:t>等</a:t>
            </a:r>
            <a:r>
              <a:rPr lang="en-US" altLang="zh-CN" dirty="0" smtClean="0"/>
              <a:t>,《</a:t>
            </a:r>
            <a:r>
              <a:rPr lang="zh-CN" altLang="en-US" dirty="0"/>
              <a:t>统计学</a:t>
            </a:r>
            <a:r>
              <a:rPr lang="en-US" altLang="zh-CN" dirty="0" smtClean="0"/>
              <a:t>》,</a:t>
            </a:r>
            <a:r>
              <a:rPr lang="zh-CN" altLang="en-US" dirty="0" smtClean="0"/>
              <a:t>高等教育</a:t>
            </a:r>
            <a:r>
              <a:rPr lang="zh-CN" altLang="en-US" dirty="0"/>
              <a:t>出版社</a:t>
            </a:r>
          </a:p>
          <a:p>
            <a:r>
              <a:rPr lang="zh-CN" altLang="en-US" dirty="0" smtClean="0"/>
              <a:t>樊锦淳</a:t>
            </a:r>
            <a:r>
              <a:rPr lang="zh-CN" altLang="en-US" dirty="0"/>
              <a:t>、胡健</a:t>
            </a:r>
            <a:r>
              <a:rPr lang="zh-CN" altLang="en-US" dirty="0" smtClean="0"/>
              <a:t>款</a:t>
            </a:r>
            <a:r>
              <a:rPr lang="en-US" altLang="zh-CN" dirty="0" smtClean="0"/>
              <a:t>,《</a:t>
            </a:r>
            <a:r>
              <a:rPr lang="zh-CN" altLang="en-US" dirty="0"/>
              <a:t>简明统计学</a:t>
            </a:r>
            <a:r>
              <a:rPr lang="en-US" altLang="zh-CN" dirty="0" smtClean="0"/>
              <a:t>》,</a:t>
            </a:r>
            <a:r>
              <a:rPr lang="zh-CN" altLang="en-US" dirty="0" smtClean="0"/>
              <a:t>北京大学出版社</a:t>
            </a:r>
            <a:endParaRPr lang="zh-CN" altLang="en-US" dirty="0"/>
          </a:p>
          <a:p>
            <a:r>
              <a:rPr lang="zh-CN" altLang="en-US" dirty="0" smtClean="0"/>
              <a:t>杨</a:t>
            </a:r>
            <a:r>
              <a:rPr lang="zh-CN" altLang="en-US" dirty="0"/>
              <a:t>曾</a:t>
            </a:r>
            <a:r>
              <a:rPr lang="zh-CN" altLang="en-US" dirty="0" smtClean="0"/>
              <a:t>武</a:t>
            </a:r>
            <a:r>
              <a:rPr lang="en-US" altLang="zh-CN" dirty="0" smtClean="0"/>
              <a:t>,《</a:t>
            </a:r>
            <a:r>
              <a:rPr lang="zh-CN" altLang="en-US" dirty="0"/>
              <a:t>社会经济统计学原理</a:t>
            </a:r>
            <a:r>
              <a:rPr lang="en-US" altLang="zh-CN" dirty="0" smtClean="0"/>
              <a:t>》,</a:t>
            </a:r>
            <a:r>
              <a:rPr lang="zh-CN" altLang="en-US" dirty="0" smtClean="0"/>
              <a:t>天津科技出版社</a:t>
            </a:r>
            <a:endParaRPr lang="zh-CN" altLang="en-US" dirty="0"/>
          </a:p>
          <a:p>
            <a:r>
              <a:rPr lang="zh-CN" altLang="en-US" dirty="0" smtClean="0"/>
              <a:t>黄</a:t>
            </a:r>
            <a:r>
              <a:rPr lang="zh-CN" altLang="en-US" dirty="0"/>
              <a:t>良</a:t>
            </a:r>
            <a:r>
              <a:rPr lang="zh-CN" altLang="en-US" dirty="0" smtClean="0"/>
              <a:t>文</a:t>
            </a:r>
            <a:r>
              <a:rPr lang="en-US" altLang="zh-CN" dirty="0" smtClean="0"/>
              <a:t>,《</a:t>
            </a:r>
            <a:r>
              <a:rPr lang="zh-CN" altLang="en-US" dirty="0"/>
              <a:t>统计学原理</a:t>
            </a:r>
            <a:r>
              <a:rPr lang="en-US" altLang="zh-CN" dirty="0" smtClean="0"/>
              <a:t>》,</a:t>
            </a:r>
            <a:r>
              <a:rPr lang="zh-CN" altLang="en-US" dirty="0" smtClean="0"/>
              <a:t>中央</a:t>
            </a:r>
            <a:r>
              <a:rPr lang="zh-CN" altLang="en-US" dirty="0"/>
              <a:t>广播电视大学出版社</a:t>
            </a:r>
          </a:p>
          <a:p>
            <a:r>
              <a:rPr lang="zh-CN" altLang="en-US" dirty="0" smtClean="0"/>
              <a:t>周</a:t>
            </a:r>
            <a:r>
              <a:rPr lang="zh-CN" altLang="en-US" dirty="0"/>
              <a:t>概</a:t>
            </a:r>
            <a:r>
              <a:rPr lang="zh-CN" altLang="en-US" dirty="0" smtClean="0"/>
              <a:t>容</a:t>
            </a:r>
            <a:r>
              <a:rPr lang="en-US" altLang="zh-CN" dirty="0" smtClean="0"/>
              <a:t>,《</a:t>
            </a:r>
            <a:r>
              <a:rPr lang="zh-CN" altLang="en-US" dirty="0"/>
              <a:t>管理统计</a:t>
            </a:r>
            <a:r>
              <a:rPr lang="en-US" altLang="zh-CN" dirty="0" smtClean="0"/>
              <a:t>》,</a:t>
            </a:r>
            <a:r>
              <a:rPr lang="zh-CN" altLang="en-US" dirty="0" smtClean="0"/>
              <a:t>复旦大学出版社</a:t>
            </a:r>
            <a:endParaRPr lang="zh-CN" altLang="en-US" dirty="0"/>
          </a:p>
          <a:p>
            <a:r>
              <a:rPr lang="zh-CN" altLang="en-US" dirty="0" smtClean="0"/>
              <a:t>郑</a:t>
            </a:r>
            <a:r>
              <a:rPr lang="zh-CN" altLang="en-US" dirty="0"/>
              <a:t>家</a:t>
            </a:r>
            <a:r>
              <a:rPr lang="zh-CN" altLang="en-US" dirty="0" smtClean="0"/>
              <a:t>享</a:t>
            </a:r>
            <a:r>
              <a:rPr lang="en-US" altLang="zh-CN" dirty="0" smtClean="0"/>
              <a:t>,《</a:t>
            </a:r>
            <a:r>
              <a:rPr lang="zh-CN" altLang="en-US" dirty="0"/>
              <a:t>统计大辞典</a:t>
            </a:r>
            <a:r>
              <a:rPr lang="en-US" altLang="zh-CN" dirty="0" smtClean="0"/>
              <a:t>》,</a:t>
            </a:r>
            <a:r>
              <a:rPr lang="zh-CN" altLang="en-US" dirty="0" smtClean="0"/>
              <a:t>中国</a:t>
            </a:r>
            <a:r>
              <a:rPr lang="zh-CN" altLang="en-US" dirty="0"/>
              <a:t>统计出版社</a:t>
            </a:r>
          </a:p>
          <a:p>
            <a:r>
              <a:rPr lang="zh-CN" altLang="en-US" dirty="0" smtClean="0"/>
              <a:t>王</a:t>
            </a:r>
            <a:r>
              <a:rPr lang="zh-CN" altLang="en-US" dirty="0"/>
              <a:t>维鸿</a:t>
            </a:r>
            <a:r>
              <a:rPr lang="en-US" altLang="zh-CN" dirty="0" smtClean="0"/>
              <a:t>,《</a:t>
            </a:r>
            <a:r>
              <a:rPr lang="en-US" altLang="zh-CN" dirty="0"/>
              <a:t>Excel</a:t>
            </a:r>
            <a:r>
              <a:rPr lang="zh-CN" altLang="en-US" dirty="0"/>
              <a:t>在统计中的应用</a:t>
            </a:r>
            <a:r>
              <a:rPr lang="en-US" altLang="zh-CN" dirty="0" smtClean="0"/>
              <a:t>》,</a:t>
            </a:r>
            <a:r>
              <a:rPr lang="zh-CN" altLang="en-US" dirty="0" smtClean="0"/>
              <a:t>中国</a:t>
            </a:r>
            <a:r>
              <a:rPr lang="zh-CN" altLang="en-US" dirty="0"/>
              <a:t>水利水电</a:t>
            </a:r>
            <a:r>
              <a:rPr lang="zh-CN" altLang="en-US" dirty="0" smtClean="0"/>
              <a:t>出版社</a:t>
            </a:r>
            <a:endParaRPr lang="zh-CN" altLang="en-US" dirty="0"/>
          </a:p>
        </p:txBody>
      </p:sp>
    </p:spTree>
    <p:extLst>
      <p:ext uri="{BB962C8B-B14F-4D97-AF65-F5344CB8AC3E}">
        <p14:creationId xmlns:p14="http://schemas.microsoft.com/office/powerpoint/2010/main" val="40248074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统计研究问题的</a:t>
            </a:r>
            <a:r>
              <a:rPr lang="zh-CN" altLang="en-US" dirty="0" smtClean="0"/>
              <a:t>方法</a:t>
            </a:r>
            <a:endParaRPr lang="zh-CN" altLang="en-US" dirty="0"/>
          </a:p>
        </p:txBody>
      </p:sp>
      <p:sp>
        <p:nvSpPr>
          <p:cNvPr id="3" name="内容占位符 2"/>
          <p:cNvSpPr>
            <a:spLocks noGrp="1"/>
          </p:cNvSpPr>
          <p:nvPr>
            <p:ph idx="1"/>
          </p:nvPr>
        </p:nvSpPr>
        <p:spPr/>
        <p:txBody>
          <a:bodyPr>
            <a:normAutofit fontScale="92500" lnSpcReduction="20000"/>
          </a:bodyPr>
          <a:lstStyle/>
          <a:p>
            <a:r>
              <a:rPr lang="zh-CN" altLang="en-US" dirty="0"/>
              <a:t>大量</a:t>
            </a:r>
            <a:r>
              <a:rPr lang="zh-CN" altLang="en-US" dirty="0" smtClean="0"/>
              <a:t>观察法</a:t>
            </a:r>
            <a:endParaRPr lang="en-US" altLang="zh-CN" dirty="0" smtClean="0"/>
          </a:p>
          <a:p>
            <a:pPr lvl="1"/>
            <a:r>
              <a:rPr lang="zh-CN" altLang="en-US" dirty="0" smtClean="0"/>
              <a:t>统计</a:t>
            </a:r>
            <a:r>
              <a:rPr lang="zh-CN" altLang="en-US" dirty="0"/>
              <a:t>研究把研究的现象作为一个总体加以考察，就是对所要研究的事物的全部或足够多数的单位进行观察，这种方法称为大量观察法。</a:t>
            </a:r>
          </a:p>
          <a:p>
            <a:r>
              <a:rPr lang="zh-CN" altLang="en-US" dirty="0"/>
              <a:t>统计分组</a:t>
            </a:r>
            <a:r>
              <a:rPr lang="zh-CN" altLang="en-US" dirty="0" smtClean="0"/>
              <a:t>法</a:t>
            </a:r>
            <a:endParaRPr lang="en-US" altLang="zh-CN" dirty="0" smtClean="0"/>
          </a:p>
          <a:p>
            <a:pPr lvl="1"/>
            <a:r>
              <a:rPr lang="zh-CN" altLang="en-US" dirty="0" smtClean="0"/>
              <a:t>按照</a:t>
            </a:r>
            <a:r>
              <a:rPr lang="zh-CN" altLang="en-US" dirty="0"/>
              <a:t>一定的标志，把所研究的现象总体划分为不同性质或类型的</a:t>
            </a:r>
            <a:r>
              <a:rPr lang="zh-CN" altLang="en-US" dirty="0" smtClean="0"/>
              <a:t>组。</a:t>
            </a:r>
            <a:endParaRPr lang="zh-CN" altLang="en-US" dirty="0"/>
          </a:p>
          <a:p>
            <a:r>
              <a:rPr lang="zh-CN" altLang="en-US" dirty="0"/>
              <a:t>综合指标</a:t>
            </a:r>
            <a:r>
              <a:rPr lang="zh-CN" altLang="en-US" dirty="0" smtClean="0"/>
              <a:t>法</a:t>
            </a:r>
            <a:endParaRPr lang="en-US" altLang="zh-CN" dirty="0" smtClean="0"/>
          </a:p>
          <a:p>
            <a:pPr lvl="1"/>
            <a:r>
              <a:rPr lang="zh-CN" altLang="en-US" dirty="0" smtClean="0"/>
              <a:t>利用</a:t>
            </a:r>
            <a:r>
              <a:rPr lang="zh-CN" altLang="en-US" dirty="0"/>
              <a:t>综合指标对现象总体的数量特征和数量关系进行综合、概括和分析的方法。</a:t>
            </a:r>
          </a:p>
          <a:p>
            <a:r>
              <a:rPr lang="zh-CN" altLang="en-US" dirty="0"/>
              <a:t>归纳推断</a:t>
            </a:r>
            <a:r>
              <a:rPr lang="zh-CN" altLang="en-US" dirty="0" smtClean="0"/>
              <a:t>法</a:t>
            </a:r>
            <a:endParaRPr lang="en-US" altLang="zh-CN" dirty="0" smtClean="0"/>
          </a:p>
          <a:p>
            <a:pPr lvl="1"/>
            <a:r>
              <a:rPr lang="zh-CN" altLang="en-US" dirty="0" smtClean="0"/>
              <a:t>由</a:t>
            </a:r>
            <a:r>
              <a:rPr lang="zh-CN" altLang="en-US" dirty="0"/>
              <a:t>个别到一般、由事实到概括的推理方法</a:t>
            </a:r>
            <a:r>
              <a:rPr lang="zh-CN" altLang="en-US" dirty="0" smtClean="0"/>
              <a:t>。</a:t>
            </a:r>
            <a:endParaRPr lang="zh-CN" altLang="en-US" dirty="0"/>
          </a:p>
        </p:txBody>
      </p:sp>
    </p:spTree>
    <p:extLst>
      <p:ext uri="{BB962C8B-B14F-4D97-AF65-F5344CB8AC3E}">
        <p14:creationId xmlns:p14="http://schemas.microsoft.com/office/powerpoint/2010/main" val="8519940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为什么要学</a:t>
            </a:r>
            <a:r>
              <a:rPr lang="zh-CN" altLang="en-US" dirty="0" smtClean="0"/>
              <a:t>统计？</a:t>
            </a:r>
            <a:endParaRPr lang="zh-CN" altLang="en-US" dirty="0"/>
          </a:p>
        </p:txBody>
      </p:sp>
      <p:sp>
        <p:nvSpPr>
          <p:cNvPr id="3" name="内容占位符 2"/>
          <p:cNvSpPr>
            <a:spLocks noGrp="1"/>
          </p:cNvSpPr>
          <p:nvPr>
            <p:ph idx="1"/>
          </p:nvPr>
        </p:nvSpPr>
        <p:spPr/>
        <p:txBody>
          <a:bodyPr/>
          <a:lstStyle/>
          <a:p>
            <a:pPr marL="514350" indent="-514350">
              <a:buFont typeface="+mj-lt"/>
              <a:buAutoNum type="arabicPeriod"/>
            </a:pPr>
            <a:r>
              <a:rPr lang="zh-CN" altLang="en-US" dirty="0" smtClean="0"/>
              <a:t>良好</a:t>
            </a:r>
            <a:r>
              <a:rPr lang="zh-CN" altLang="en-US" dirty="0"/>
              <a:t>的统计训练使人宏观意识比较强</a:t>
            </a:r>
          </a:p>
          <a:p>
            <a:pPr lvl="1"/>
            <a:r>
              <a:rPr lang="zh-CN" altLang="en-US" dirty="0" smtClean="0"/>
              <a:t>总体</a:t>
            </a:r>
            <a:r>
              <a:rPr lang="zh-CN" altLang="en-US" dirty="0"/>
              <a:t>和总量是统计学中最基本的概念，虽然统计调查和处理都要从个体入手，但其最终目的是为了由此去对现象的总体做出评价。</a:t>
            </a:r>
          </a:p>
          <a:p>
            <a:pPr lvl="1"/>
            <a:r>
              <a:rPr lang="zh-CN" altLang="en-US" dirty="0" smtClean="0"/>
              <a:t>统计</a:t>
            </a:r>
            <a:r>
              <a:rPr lang="zh-CN" altLang="en-US" dirty="0"/>
              <a:t>总是把着眼点放在宏观大势的把握上，对个体数据如何处理，也取决于怎样科学地得到总体的认识。久而久之，统计的训练使人宏观意识得到强化，遇到问题习惯将之放在时空的大背景中去考虑。</a:t>
            </a:r>
          </a:p>
          <a:p>
            <a:pPr lvl="1"/>
            <a:r>
              <a:rPr lang="zh-CN" altLang="en-US" dirty="0" smtClean="0"/>
              <a:t>古人</a:t>
            </a:r>
            <a:r>
              <a:rPr lang="zh-CN" altLang="en-US" dirty="0"/>
              <a:t>云：会当凌绝顶，一览众山小。统计训练给人的就是这种感觉</a:t>
            </a:r>
            <a:r>
              <a:rPr lang="zh-CN" altLang="en-US" dirty="0" smtClean="0"/>
              <a:t>。</a:t>
            </a:r>
            <a:endParaRPr lang="zh-CN" altLang="en-US" dirty="0"/>
          </a:p>
        </p:txBody>
      </p:sp>
    </p:spTree>
    <p:extLst>
      <p:ext uri="{BB962C8B-B14F-4D97-AF65-F5344CB8AC3E}">
        <p14:creationId xmlns:p14="http://schemas.microsoft.com/office/powerpoint/2010/main" val="10403770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marL="514350" indent="-514350">
              <a:buFont typeface="+mj-lt"/>
              <a:buAutoNum type="arabicPeriod" startAt="2"/>
            </a:pPr>
            <a:r>
              <a:rPr lang="zh-CN" altLang="en-US" dirty="0"/>
              <a:t>良好的统计训练还能使人在看待问题和处理问题时不那么</a:t>
            </a:r>
            <a:r>
              <a:rPr lang="zh-CN" altLang="en-US" dirty="0" smtClean="0"/>
              <a:t>偏激</a:t>
            </a:r>
            <a:endParaRPr lang="en-US" altLang="zh-CN" dirty="0" smtClean="0"/>
          </a:p>
          <a:p>
            <a:pPr lvl="1"/>
            <a:r>
              <a:rPr lang="zh-CN" altLang="en-US" dirty="0" smtClean="0"/>
              <a:t>统计</a:t>
            </a:r>
            <a:r>
              <a:rPr lang="zh-CN" altLang="en-US" dirty="0"/>
              <a:t>中的平均分析和平衡分析都在教导我们对事物持中庸态度。统计人的豁达也缘于这一优点。知道了平均水平，便把握了事物的一般趋势，心中有底；同时也知道事物围绕着平均水平还会有差异，当好的极端出现时，能受宠不惊，而当差的极端出现时，又可泰然处之</a:t>
            </a:r>
            <a:r>
              <a:rPr lang="zh-CN" altLang="en-US" dirty="0" smtClean="0"/>
              <a:t>。</a:t>
            </a:r>
            <a:endParaRPr lang="zh-CN" altLang="en-US" dirty="0"/>
          </a:p>
        </p:txBody>
      </p:sp>
    </p:spTree>
    <p:extLst>
      <p:ext uri="{BB962C8B-B14F-4D97-AF65-F5344CB8AC3E}">
        <p14:creationId xmlns:p14="http://schemas.microsoft.com/office/powerpoint/2010/main" val="39600593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marL="514350" indent="-514350">
              <a:buFont typeface="+mj-lt"/>
              <a:buAutoNum type="arabicPeriod" startAt="3"/>
            </a:pPr>
            <a:r>
              <a:rPr lang="zh-CN" altLang="en-US" dirty="0"/>
              <a:t>良好的统计训练可以使人有较强的分寸感</a:t>
            </a:r>
          </a:p>
          <a:p>
            <a:pPr lvl="1"/>
            <a:r>
              <a:rPr lang="zh-CN" altLang="en-US" dirty="0" smtClean="0"/>
              <a:t>统计</a:t>
            </a:r>
            <a:r>
              <a:rPr lang="zh-CN" altLang="en-US" dirty="0"/>
              <a:t>注意研究事物量变引起质变的度，注意研究事物的数量规律，统计是用数据说话的，不能是空穴来风，得出的认识通常有方法依据和信息支持，八九不离十，比起单纯的理论说教，能给人以更是在的感受，分寸感强。</a:t>
            </a:r>
          </a:p>
          <a:p>
            <a:endParaRPr lang="zh-CN" altLang="en-US" dirty="0"/>
          </a:p>
        </p:txBody>
      </p:sp>
    </p:spTree>
    <p:extLst>
      <p:ext uri="{BB962C8B-B14F-4D97-AF65-F5344CB8AC3E}">
        <p14:creationId xmlns:p14="http://schemas.microsoft.com/office/powerpoint/2010/main" val="17824270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课堂纪律基本要求</a:t>
            </a:r>
            <a:endParaRPr lang="zh-CN" altLang="en-US" dirty="0"/>
          </a:p>
        </p:txBody>
      </p:sp>
      <p:sp>
        <p:nvSpPr>
          <p:cNvPr id="3" name="内容占位符 2"/>
          <p:cNvSpPr>
            <a:spLocks noGrp="1"/>
          </p:cNvSpPr>
          <p:nvPr>
            <p:ph idx="1"/>
          </p:nvPr>
        </p:nvSpPr>
        <p:spPr/>
        <p:txBody>
          <a:bodyPr/>
          <a:lstStyle/>
          <a:p>
            <a:r>
              <a:rPr lang="zh-CN" altLang="en-US" dirty="0" smtClean="0"/>
              <a:t>不迟到不早退；</a:t>
            </a:r>
            <a:endParaRPr lang="en-US" altLang="zh-CN" dirty="0" smtClean="0"/>
          </a:p>
          <a:p>
            <a:r>
              <a:rPr lang="zh-CN" altLang="en-US" dirty="0" smtClean="0"/>
              <a:t>不交头接耳；</a:t>
            </a:r>
            <a:endParaRPr lang="en-US" altLang="zh-CN" dirty="0" smtClean="0"/>
          </a:p>
          <a:p>
            <a:r>
              <a:rPr lang="zh-CN" altLang="en-US" dirty="0" smtClean="0"/>
              <a:t>手机无声，不接打电话；</a:t>
            </a:r>
            <a:endParaRPr lang="en-US" altLang="zh-CN" dirty="0" smtClean="0"/>
          </a:p>
          <a:p>
            <a:r>
              <a:rPr lang="zh-CN" altLang="en-US" dirty="0"/>
              <a:t>不代人答到</a:t>
            </a:r>
            <a:endParaRPr lang="en-US" altLang="zh-CN" dirty="0" smtClean="0"/>
          </a:p>
          <a:p>
            <a:endParaRPr lang="en-US" altLang="zh-CN" dirty="0" smtClean="0"/>
          </a:p>
          <a:p>
            <a:endParaRPr lang="zh-CN" altLang="en-US" dirty="0"/>
          </a:p>
        </p:txBody>
      </p:sp>
    </p:spTree>
    <p:extLst>
      <p:ext uri="{BB962C8B-B14F-4D97-AF65-F5344CB8AC3E}">
        <p14:creationId xmlns:p14="http://schemas.microsoft.com/office/powerpoint/2010/main" val="41721959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作业要求</a:t>
            </a:r>
            <a:endParaRPr lang="zh-CN" altLang="en-US" dirty="0"/>
          </a:p>
        </p:txBody>
      </p:sp>
      <p:sp>
        <p:nvSpPr>
          <p:cNvPr id="3" name="内容占位符 2"/>
          <p:cNvSpPr>
            <a:spLocks noGrp="1"/>
          </p:cNvSpPr>
          <p:nvPr>
            <p:ph idx="1"/>
          </p:nvPr>
        </p:nvSpPr>
        <p:spPr/>
        <p:txBody>
          <a:bodyPr/>
          <a:lstStyle/>
          <a:p>
            <a:r>
              <a:rPr lang="zh-CN" altLang="en-US" dirty="0"/>
              <a:t>作业必须独立</a:t>
            </a:r>
            <a:r>
              <a:rPr lang="zh-CN" altLang="en-US" dirty="0" smtClean="0"/>
              <a:t>完成</a:t>
            </a:r>
            <a:endParaRPr lang="en-US" altLang="zh-CN" dirty="0" smtClean="0"/>
          </a:p>
          <a:p>
            <a:pPr lvl="1"/>
            <a:r>
              <a:rPr lang="zh-CN" altLang="en-US" dirty="0" smtClean="0"/>
              <a:t>作业</a:t>
            </a:r>
            <a:r>
              <a:rPr lang="zh-CN" altLang="en-US" dirty="0"/>
              <a:t>雷同者均按没交</a:t>
            </a:r>
            <a:r>
              <a:rPr lang="zh-CN" altLang="en-US" dirty="0" smtClean="0"/>
              <a:t>作业处理</a:t>
            </a:r>
            <a:endParaRPr lang="en-US" altLang="zh-CN" dirty="0" smtClean="0"/>
          </a:p>
          <a:p>
            <a:r>
              <a:rPr lang="zh-CN" altLang="en-US" dirty="0" smtClean="0"/>
              <a:t>按时上交</a:t>
            </a:r>
            <a:endParaRPr lang="en-US" altLang="zh-CN" dirty="0" smtClean="0"/>
          </a:p>
          <a:p>
            <a:pPr lvl="1"/>
            <a:r>
              <a:rPr lang="zh-CN" altLang="en-US" dirty="0" smtClean="0"/>
              <a:t>延迟</a:t>
            </a:r>
            <a:r>
              <a:rPr lang="zh-CN" altLang="en-US" dirty="0"/>
              <a:t>提交作业一律按缺交作业扣除平时成绩</a:t>
            </a:r>
          </a:p>
        </p:txBody>
      </p:sp>
    </p:spTree>
    <p:extLst>
      <p:ext uri="{BB962C8B-B14F-4D97-AF65-F5344CB8AC3E}">
        <p14:creationId xmlns:p14="http://schemas.microsoft.com/office/powerpoint/2010/main" val="3338229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学习要求</a:t>
            </a:r>
          </a:p>
        </p:txBody>
      </p:sp>
      <p:sp>
        <p:nvSpPr>
          <p:cNvPr id="3" name="内容占位符 2"/>
          <p:cNvSpPr>
            <a:spLocks noGrp="1"/>
          </p:cNvSpPr>
          <p:nvPr>
            <p:ph idx="1"/>
          </p:nvPr>
        </p:nvSpPr>
        <p:spPr/>
        <p:txBody>
          <a:bodyPr/>
          <a:lstStyle/>
          <a:p>
            <a:r>
              <a:rPr lang="zh-CN" altLang="en-US" dirty="0" smtClean="0"/>
              <a:t>弄</a:t>
            </a:r>
            <a:r>
              <a:rPr lang="zh-CN" altLang="en-US" dirty="0"/>
              <a:t>懂基本概念，掌握基本方法</a:t>
            </a:r>
            <a:r>
              <a:rPr lang="zh-CN" altLang="en-US" dirty="0" smtClean="0"/>
              <a:t>；</a:t>
            </a:r>
            <a:endParaRPr lang="en-US" altLang="zh-CN" dirty="0" smtClean="0"/>
          </a:p>
          <a:p>
            <a:r>
              <a:rPr lang="zh-CN" altLang="en-US" dirty="0" smtClean="0"/>
              <a:t>注重方法及</a:t>
            </a:r>
            <a:r>
              <a:rPr lang="zh-CN" altLang="en-US" dirty="0"/>
              <a:t>公式</a:t>
            </a:r>
            <a:r>
              <a:rPr lang="zh-CN" altLang="en-US" dirty="0" smtClean="0"/>
              <a:t>的应用，不要求公式的掌握推导过程；</a:t>
            </a:r>
            <a:endParaRPr lang="en-US" altLang="zh-CN" dirty="0" smtClean="0"/>
          </a:p>
          <a:p>
            <a:r>
              <a:rPr lang="zh-CN" altLang="en-US" dirty="0" smtClean="0"/>
              <a:t>多</a:t>
            </a:r>
            <a:r>
              <a:rPr lang="zh-CN" altLang="en-US" dirty="0"/>
              <a:t>做习题，较熟练掌握解题技巧</a:t>
            </a:r>
            <a:r>
              <a:rPr lang="zh-CN" altLang="en-US" dirty="0" smtClean="0"/>
              <a:t>；</a:t>
            </a:r>
            <a:endParaRPr lang="en-US" altLang="zh-CN" dirty="0" smtClean="0"/>
          </a:p>
          <a:p>
            <a:r>
              <a:rPr lang="zh-CN" altLang="en-US" dirty="0" smtClean="0"/>
              <a:t>学</a:t>
            </a:r>
            <a:r>
              <a:rPr lang="zh-CN" altLang="en-US" dirty="0"/>
              <a:t>完本课程后，</a:t>
            </a:r>
            <a:r>
              <a:rPr lang="zh-CN" altLang="en-US" dirty="0" smtClean="0"/>
              <a:t>能使用统计学</a:t>
            </a:r>
            <a:r>
              <a:rPr lang="zh-CN" altLang="en-US" dirty="0"/>
              <a:t>这个工具思考、分析某些实际问题。</a:t>
            </a:r>
          </a:p>
        </p:txBody>
      </p:sp>
    </p:spTree>
    <p:extLst>
      <p:ext uri="{BB962C8B-B14F-4D97-AF65-F5344CB8AC3E}">
        <p14:creationId xmlns:p14="http://schemas.microsoft.com/office/powerpoint/2010/main" val="4210228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考核</a:t>
            </a:r>
            <a:r>
              <a:rPr lang="zh-CN" altLang="en-US" dirty="0" smtClean="0"/>
              <a:t>方式及成绩结构</a:t>
            </a:r>
            <a:endParaRPr lang="zh-CN" altLang="en-US" dirty="0"/>
          </a:p>
        </p:txBody>
      </p:sp>
      <p:sp>
        <p:nvSpPr>
          <p:cNvPr id="3" name="内容占位符 2"/>
          <p:cNvSpPr>
            <a:spLocks noGrp="1"/>
          </p:cNvSpPr>
          <p:nvPr>
            <p:ph idx="1"/>
          </p:nvPr>
        </p:nvSpPr>
        <p:spPr/>
        <p:txBody>
          <a:bodyPr/>
          <a:lstStyle/>
          <a:p>
            <a:r>
              <a:rPr lang="zh-CN" altLang="en-US" dirty="0"/>
              <a:t>考核方式：</a:t>
            </a:r>
            <a:endParaRPr lang="en-US" altLang="zh-CN" dirty="0"/>
          </a:p>
          <a:p>
            <a:pPr lvl="1"/>
            <a:r>
              <a:rPr lang="zh-CN" altLang="en-US" dirty="0" smtClean="0"/>
              <a:t>闭卷考试</a:t>
            </a:r>
            <a:r>
              <a:rPr lang="zh-CN" altLang="en-US" dirty="0"/>
              <a:t>（考试内容以课堂讲授为准</a:t>
            </a:r>
            <a:r>
              <a:rPr lang="zh-CN" altLang="en-US" dirty="0" smtClean="0"/>
              <a:t>），</a:t>
            </a:r>
            <a:r>
              <a:rPr lang="zh-CN" altLang="en-US" dirty="0"/>
              <a:t>占</a:t>
            </a:r>
            <a:r>
              <a:rPr lang="en-US" altLang="zh-CN" dirty="0" smtClean="0"/>
              <a:t>80%</a:t>
            </a:r>
            <a:endParaRPr lang="zh-CN" altLang="en-US" dirty="0"/>
          </a:p>
          <a:p>
            <a:r>
              <a:rPr lang="zh-CN" altLang="en-US" dirty="0"/>
              <a:t>平时成绩</a:t>
            </a:r>
            <a:r>
              <a:rPr lang="zh-CN" altLang="en-US" dirty="0" smtClean="0"/>
              <a:t>（</a:t>
            </a:r>
            <a:r>
              <a:rPr lang="en-US" altLang="zh-CN" dirty="0" smtClean="0"/>
              <a:t>20</a:t>
            </a:r>
            <a:r>
              <a:rPr lang="en-US" altLang="zh-CN" dirty="0"/>
              <a:t>%</a:t>
            </a:r>
            <a:r>
              <a:rPr lang="zh-CN" altLang="en-US" dirty="0"/>
              <a:t>）构成：</a:t>
            </a:r>
          </a:p>
          <a:p>
            <a:pPr lvl="1"/>
            <a:r>
              <a:rPr lang="zh-CN" altLang="en-US" dirty="0" smtClean="0"/>
              <a:t>出勤和理论课课堂表现</a:t>
            </a:r>
            <a:r>
              <a:rPr lang="en-US" altLang="zh-CN" dirty="0" smtClean="0"/>
              <a:t>5%</a:t>
            </a:r>
            <a:r>
              <a:rPr lang="zh-CN" altLang="en-US" dirty="0"/>
              <a:t>：三次不到者，该成绩为</a:t>
            </a:r>
            <a:r>
              <a:rPr lang="en-US" altLang="zh-CN" dirty="0" smtClean="0"/>
              <a:t>0</a:t>
            </a:r>
            <a:r>
              <a:rPr lang="zh-CN" altLang="en-US" dirty="0" smtClean="0"/>
              <a:t>；</a:t>
            </a:r>
            <a:endParaRPr lang="en-US" altLang="zh-CN" dirty="0" smtClean="0"/>
          </a:p>
          <a:p>
            <a:pPr lvl="1"/>
            <a:r>
              <a:rPr lang="zh-CN" altLang="en-US" dirty="0" smtClean="0"/>
              <a:t>作业</a:t>
            </a:r>
            <a:r>
              <a:rPr lang="en-US" altLang="zh-CN" dirty="0" smtClean="0"/>
              <a:t>5%</a:t>
            </a:r>
            <a:r>
              <a:rPr lang="zh-CN" altLang="en-US" dirty="0"/>
              <a:t>：不交作业达总次数的</a:t>
            </a:r>
            <a:r>
              <a:rPr lang="en-US" altLang="zh-CN" dirty="0"/>
              <a:t>30%</a:t>
            </a:r>
            <a:r>
              <a:rPr lang="zh-CN" altLang="en-US" dirty="0"/>
              <a:t>以上者，该成绩为</a:t>
            </a:r>
            <a:r>
              <a:rPr lang="en-US" altLang="zh-CN" dirty="0" smtClean="0"/>
              <a:t>0</a:t>
            </a:r>
            <a:r>
              <a:rPr lang="zh-CN" altLang="en-US" dirty="0" smtClean="0"/>
              <a:t>；</a:t>
            </a:r>
            <a:endParaRPr lang="en-US" altLang="zh-CN" dirty="0"/>
          </a:p>
          <a:p>
            <a:pPr lvl="1"/>
            <a:r>
              <a:rPr lang="zh-CN" altLang="en-US" dirty="0" smtClean="0"/>
              <a:t>实验课课堂表现及实验报告</a:t>
            </a:r>
            <a:r>
              <a:rPr lang="en-US" altLang="zh-CN" dirty="0" smtClean="0"/>
              <a:t>10%</a:t>
            </a:r>
            <a:r>
              <a:rPr lang="zh-CN" altLang="en-US" dirty="0" smtClean="0"/>
              <a:t>：实验课做娱乐活动者，该成绩为</a:t>
            </a:r>
            <a:r>
              <a:rPr lang="en-US" altLang="zh-CN" dirty="0" smtClean="0"/>
              <a:t>0</a:t>
            </a:r>
            <a:r>
              <a:rPr lang="zh-CN" altLang="en-US" dirty="0" smtClean="0"/>
              <a:t>。</a:t>
            </a:r>
            <a:endParaRPr lang="zh-CN" altLang="en-US" dirty="0"/>
          </a:p>
        </p:txBody>
      </p:sp>
    </p:spTree>
    <p:extLst>
      <p:ext uri="{BB962C8B-B14F-4D97-AF65-F5344CB8AC3E}">
        <p14:creationId xmlns:p14="http://schemas.microsoft.com/office/powerpoint/2010/main" val="7554078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关于点名与</a:t>
            </a:r>
            <a:r>
              <a:rPr lang="zh-CN" altLang="en-US" dirty="0"/>
              <a:t>作业</a:t>
            </a:r>
          </a:p>
        </p:txBody>
      </p:sp>
      <p:sp>
        <p:nvSpPr>
          <p:cNvPr id="3" name="内容占位符 2"/>
          <p:cNvSpPr>
            <a:spLocks noGrp="1"/>
          </p:cNvSpPr>
          <p:nvPr>
            <p:ph idx="1"/>
          </p:nvPr>
        </p:nvSpPr>
        <p:spPr/>
        <p:txBody>
          <a:bodyPr/>
          <a:lstStyle/>
          <a:p>
            <a:r>
              <a:rPr lang="zh-CN" altLang="en-US" dirty="0" smtClean="0"/>
              <a:t>点名：</a:t>
            </a:r>
            <a:endParaRPr lang="en-US" altLang="zh-CN" dirty="0" smtClean="0"/>
          </a:p>
          <a:p>
            <a:pPr lvl="1"/>
            <a:r>
              <a:rPr lang="zh-CN" altLang="en-US" dirty="0" smtClean="0"/>
              <a:t>不</a:t>
            </a:r>
            <a:r>
              <a:rPr lang="zh-CN" altLang="en-US" dirty="0"/>
              <a:t>定期</a:t>
            </a:r>
            <a:r>
              <a:rPr lang="zh-CN" altLang="en-US" dirty="0" smtClean="0"/>
              <a:t>点名；</a:t>
            </a:r>
            <a:endParaRPr lang="en-US" altLang="zh-CN" dirty="0" smtClean="0"/>
          </a:p>
          <a:p>
            <a:pPr lvl="1"/>
            <a:r>
              <a:rPr lang="zh-CN" altLang="en-US" dirty="0" smtClean="0"/>
              <a:t>点名</a:t>
            </a:r>
            <a:r>
              <a:rPr lang="zh-CN" altLang="en-US" dirty="0"/>
              <a:t>当时有效</a:t>
            </a:r>
            <a:r>
              <a:rPr lang="zh-CN" altLang="en-US" dirty="0" smtClean="0"/>
              <a:t>，点名结束后不</a:t>
            </a:r>
            <a:r>
              <a:rPr lang="zh-CN" altLang="en-US" dirty="0"/>
              <a:t>更改结果</a:t>
            </a:r>
          </a:p>
          <a:p>
            <a:r>
              <a:rPr lang="zh-CN" altLang="en-US" dirty="0" smtClean="0"/>
              <a:t>请假：</a:t>
            </a:r>
            <a:endParaRPr lang="en-US" altLang="zh-CN" dirty="0" smtClean="0"/>
          </a:p>
          <a:p>
            <a:pPr lvl="1"/>
            <a:r>
              <a:rPr lang="zh-CN" altLang="en-US" dirty="0" smtClean="0"/>
              <a:t>请假</a:t>
            </a:r>
            <a:r>
              <a:rPr lang="zh-CN" altLang="en-US" dirty="0"/>
              <a:t>必须找辅导员批</a:t>
            </a:r>
            <a:r>
              <a:rPr lang="zh-CN" altLang="en-US" dirty="0" smtClean="0"/>
              <a:t>，除紧急情况，任课</a:t>
            </a:r>
            <a:r>
              <a:rPr lang="zh-CN" altLang="en-US" dirty="0"/>
              <a:t>老师不负责</a:t>
            </a:r>
            <a:r>
              <a:rPr lang="zh-CN" altLang="en-US" dirty="0" smtClean="0"/>
              <a:t>批假</a:t>
            </a:r>
            <a:endParaRPr lang="zh-CN" altLang="en-US" dirty="0"/>
          </a:p>
          <a:p>
            <a:r>
              <a:rPr lang="zh-CN" altLang="en-US" dirty="0" smtClean="0"/>
              <a:t>作业</a:t>
            </a:r>
            <a:endParaRPr lang="en-US" altLang="zh-CN" dirty="0" smtClean="0"/>
          </a:p>
          <a:p>
            <a:pPr lvl="1"/>
            <a:r>
              <a:rPr lang="zh-CN" altLang="en-US" dirty="0" smtClean="0"/>
              <a:t>独立完成（作业雷同者均按没交作业处理）</a:t>
            </a:r>
            <a:endParaRPr lang="en-US" altLang="zh-CN" dirty="0" smtClean="0"/>
          </a:p>
          <a:p>
            <a:pPr lvl="1"/>
            <a:r>
              <a:rPr lang="zh-CN" altLang="en-US" dirty="0" smtClean="0"/>
              <a:t>按时</a:t>
            </a:r>
            <a:r>
              <a:rPr lang="zh-CN" altLang="en-US" dirty="0"/>
              <a:t>上交</a:t>
            </a:r>
            <a:r>
              <a:rPr lang="zh-CN" altLang="en-US" dirty="0" smtClean="0"/>
              <a:t>，延迟交作业按</a:t>
            </a:r>
            <a:r>
              <a:rPr lang="zh-CN" altLang="en-US" dirty="0"/>
              <a:t>缺交作业扣除平时</a:t>
            </a:r>
            <a:r>
              <a:rPr lang="zh-CN" altLang="en-US" dirty="0" smtClean="0"/>
              <a:t>成绩</a:t>
            </a:r>
            <a:endParaRPr lang="zh-CN" altLang="en-US" dirty="0"/>
          </a:p>
        </p:txBody>
      </p:sp>
    </p:spTree>
    <p:extLst>
      <p:ext uri="{BB962C8B-B14F-4D97-AF65-F5344CB8AC3E}">
        <p14:creationId xmlns:p14="http://schemas.microsoft.com/office/powerpoint/2010/main" val="41601028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smtClean="0"/>
              <a:t>统计学导言</a:t>
            </a:r>
            <a:endParaRPr lang="zh-CN" altLang="en-US" dirty="0"/>
          </a:p>
        </p:txBody>
      </p:sp>
      <p:sp>
        <p:nvSpPr>
          <p:cNvPr id="3" name="副标题 2"/>
          <p:cNvSpPr>
            <a:spLocks noGrp="1"/>
          </p:cNvSpPr>
          <p:nvPr>
            <p:ph type="subTitle" idx="1"/>
          </p:nvPr>
        </p:nvSpPr>
        <p:spPr/>
        <p:txBody>
          <a:bodyPr/>
          <a:lstStyle/>
          <a:p>
            <a:r>
              <a:rPr lang="zh-CN" altLang="en-US" dirty="0" smtClean="0"/>
              <a:t>与数字打交道，无趣？有趣？</a:t>
            </a:r>
            <a:endParaRPr lang="zh-CN" altLang="en-US" dirty="0"/>
          </a:p>
        </p:txBody>
      </p:sp>
    </p:spTree>
    <p:extLst>
      <p:ext uri="{BB962C8B-B14F-4D97-AF65-F5344CB8AC3E}">
        <p14:creationId xmlns:p14="http://schemas.microsoft.com/office/powerpoint/2010/main" val="15307889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无处不在的统计</a:t>
            </a:r>
          </a:p>
        </p:txBody>
      </p:sp>
      <p:sp>
        <p:nvSpPr>
          <p:cNvPr id="3" name="内容占位符 2"/>
          <p:cNvSpPr>
            <a:spLocks noGrp="1"/>
          </p:cNvSpPr>
          <p:nvPr>
            <p:ph idx="1"/>
          </p:nvPr>
        </p:nvSpPr>
        <p:spPr/>
        <p:txBody>
          <a:bodyPr/>
          <a:lstStyle/>
          <a:p>
            <a:r>
              <a:rPr lang="zh-CN" altLang="en-US" dirty="0"/>
              <a:t>无论我们是否学过统计学，我们生活中的每一天都会遇到大量统计问题，例如，开会时主持人统计出勤会议的人数、考试后学生非常关心自己的成绩和名次、企业管理人员要掌握生产销售情况及利润额等等。</a:t>
            </a:r>
          </a:p>
          <a:p>
            <a:r>
              <a:rPr lang="zh-CN" altLang="en-US" dirty="0"/>
              <a:t>凡是可以用数据表现的现象，都可以作为统计的研究对象</a:t>
            </a:r>
            <a:r>
              <a:rPr lang="zh-CN" altLang="en-US" dirty="0" smtClean="0"/>
              <a:t>。</a:t>
            </a:r>
            <a:endParaRPr lang="zh-CN" altLang="en-US" dirty="0"/>
          </a:p>
        </p:txBody>
      </p:sp>
    </p:spTree>
    <p:extLst>
      <p:ext uri="{BB962C8B-B14F-4D97-AF65-F5344CB8AC3E}">
        <p14:creationId xmlns:p14="http://schemas.microsoft.com/office/powerpoint/2010/main" val="2136856012"/>
      </p:ext>
    </p:extLst>
  </p:cSld>
  <p:clrMapOvr>
    <a:masterClrMapping/>
  </p:clrMapOvr>
  <p:timing>
    <p:tnLst>
      <p:par>
        <p:cTn id="1" dur="indefinite" restart="never" nodeType="tmRoot"/>
      </p:par>
    </p:tnLst>
  </p:timing>
</p:sld>
</file>

<file path=ppt/theme/theme1.xml><?xml version="1.0" encoding="utf-8"?>
<a:theme xmlns:a="http://schemas.openxmlformats.org/drawingml/2006/main" name="我的PPT主题">
  <a:themeElements>
    <a:clrScheme name="Office">
      <a:dk1>
        <a:sysClr val="windowText" lastClr="000000"/>
      </a:dk1>
      <a:lt1>
        <a:sysClr val="window" lastClr="CCE8C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我的PPT主题</Template>
  <TotalTime>55</TotalTime>
  <Words>2192</Words>
  <Application>Microsoft Office PowerPoint</Application>
  <PresentationFormat>全屏显示(4:3)</PresentationFormat>
  <Paragraphs>147</Paragraphs>
  <Slides>28</Slides>
  <Notes>0</Notes>
  <HiddenSlides>0</HiddenSlides>
  <MMClips>0</MMClips>
  <ScaleCrop>false</ScaleCrop>
  <HeadingPairs>
    <vt:vector size="4" baseType="variant">
      <vt:variant>
        <vt:lpstr>主题</vt:lpstr>
      </vt:variant>
      <vt:variant>
        <vt:i4>1</vt:i4>
      </vt:variant>
      <vt:variant>
        <vt:lpstr>幻灯片标题</vt:lpstr>
      </vt:variant>
      <vt:variant>
        <vt:i4>28</vt:i4>
      </vt:variant>
    </vt:vector>
  </HeadingPairs>
  <TitlesOfParts>
    <vt:vector size="29" baseType="lpstr">
      <vt:lpstr>我的PPT主题</vt:lpstr>
      <vt:lpstr>统计学</vt:lpstr>
      <vt:lpstr>纪律要求</vt:lpstr>
      <vt:lpstr>课堂纪律基本要求</vt:lpstr>
      <vt:lpstr>作业要求</vt:lpstr>
      <vt:lpstr>学习要求</vt:lpstr>
      <vt:lpstr>考核方式及成绩结构</vt:lpstr>
      <vt:lpstr>关于点名与作业</vt:lpstr>
      <vt:lpstr>统计学导言</vt:lpstr>
      <vt:lpstr>无处不在的统计</vt:lpstr>
      <vt:lpstr>PowerPoint 演示文稿</vt:lpstr>
      <vt:lpstr>PowerPoint 演示文稿</vt:lpstr>
      <vt:lpstr>马寅初语</vt:lpstr>
      <vt:lpstr>精确到小数点的爱情——统计学博士的求婚信</vt:lpstr>
      <vt:lpstr>PowerPoint 演示文稿</vt:lpstr>
      <vt:lpstr>PowerPoint 演示文稿</vt:lpstr>
      <vt:lpstr>关于统计数字的政治笑话</vt:lpstr>
      <vt:lpstr>统计学家</vt:lpstr>
      <vt:lpstr>生活中的统计学</vt:lpstr>
      <vt:lpstr>经济中的统计学</vt:lpstr>
      <vt:lpstr>PowerPoint 演示文稿</vt:lpstr>
      <vt:lpstr>PowerPoint 演示文稿</vt:lpstr>
      <vt:lpstr>数学家的幽默</vt:lpstr>
      <vt:lpstr>PowerPoint 演示文稿</vt:lpstr>
      <vt:lpstr>参考书目</vt:lpstr>
      <vt:lpstr>统计研究问题的方法</vt:lpstr>
      <vt:lpstr>为什么要学统计？</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xxin</dc:creator>
  <cp:lastModifiedBy>ibm</cp:lastModifiedBy>
  <cp:revision>13</cp:revision>
  <dcterms:created xsi:type="dcterms:W3CDTF">2013-06-13T08:21:05Z</dcterms:created>
  <dcterms:modified xsi:type="dcterms:W3CDTF">2013-10-28T06:56:32Z</dcterms:modified>
</cp:coreProperties>
</file>