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92" r:id="rId3"/>
    <p:sldId id="26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2" r:id="rId13"/>
    <p:sldId id="283" r:id="rId14"/>
    <p:sldId id="284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3985B0-42B1-4DE1-8342-D8D3C59CAAD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0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AAFA5-FF11-4FA1-A033-2B8047147E6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4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E6B08F-C903-4B58-BD2E-7D4E4B1929C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1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FAC790-A227-47E9-97E6-A5129683C71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6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EFB8C-FD2F-4002-9938-DABB4C37DC0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64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88F3B4-FF25-4D5B-92DE-6280DECBC56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63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1B983F-4FB7-4729-8F7C-E8D03B941C8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0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59CF0C-2DE0-4733-8DFD-AE8CBA8EF12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11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CD4149-51AE-4471-BD95-551CE98031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02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BA4C15-F4E9-4984-89C1-78585E8FF96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7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BDC297-7FDA-4DD3-AF94-E9D47F040D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9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EA4EA-0E2F-4028-84F2-29D4BF80E25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1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2D37E-1BD5-4352-A490-050BB289FA9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99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329048-2E86-4D71-A92B-2B1C4687280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29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E3D540-BCB2-4074-AA52-E56687FC3F1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1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72D7D-1486-4012-9ACD-A8997212527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1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0C315-65F3-49A1-857C-100647297B8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8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5ED8BA-9D5C-47F7-B19B-5EBC8E9A799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2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870E46-D82E-497D-B557-EE4161B9801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9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BADB02-0A5F-4FC7-9D3B-A1EFB4D7E02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4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1976F2-33C8-4BAC-8C5A-3748F484850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0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C1A31D-9CE5-470D-BC74-C49A35CE6AB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直接连接符 4"/>
          <p:cNvCxnSpPr>
            <a:cxnSpLocks noChangeShapeType="1"/>
          </p:cNvCxnSpPr>
          <p:nvPr/>
        </p:nvCxnSpPr>
        <p:spPr bwMode="auto">
          <a:xfrm>
            <a:off x="414338" y="928688"/>
            <a:ext cx="8332787" cy="0"/>
          </a:xfrm>
          <a:prstGeom prst="line">
            <a:avLst/>
          </a:prstGeom>
          <a:noFill/>
          <a:ln w="508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6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7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B9A93E56-8DC7-43F7-A5F6-FD09C4375069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8" name="Picture 6" descr="xsc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237288"/>
            <a:ext cx="18923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31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2" name="直接连接符 4"/>
          <p:cNvCxnSpPr>
            <a:cxnSpLocks noChangeShapeType="1"/>
          </p:cNvCxnSpPr>
          <p:nvPr/>
        </p:nvCxnSpPr>
        <p:spPr bwMode="auto">
          <a:xfrm>
            <a:off x="414338" y="928688"/>
            <a:ext cx="8332787" cy="0"/>
          </a:xfrm>
          <a:prstGeom prst="line">
            <a:avLst/>
          </a:prstGeom>
          <a:noFill/>
          <a:ln w="508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3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5124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5125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E521A554-F500-4F85-85FA-8D3AB52CC34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6" name="Picture 6" descr="xsc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237288"/>
            <a:ext cx="18923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229600" cy="642937"/>
          </a:xfrm>
        </p:spPr>
        <p:txBody>
          <a:bodyPr/>
          <a:lstStyle/>
          <a:p>
            <a:pPr algn="l" eaLnBrk="1" hangingPunct="1"/>
            <a:r>
              <a:rPr lang="zh-CN" altLang="zh-CN" sz="3600" b="1" dirty="0" smtClean="0">
                <a:solidFill>
                  <a:srgbClr val="17375E"/>
                </a:solidFill>
              </a:rPr>
              <a:t>在线</a:t>
            </a:r>
            <a:r>
              <a:rPr lang="zh-CN" altLang="en-US" sz="3600" b="1" dirty="0" smtClean="0">
                <a:solidFill>
                  <a:srgbClr val="17375E"/>
                </a:solidFill>
              </a:rPr>
              <a:t>管理系统</a:t>
            </a:r>
            <a:r>
              <a:rPr lang="zh-CN" altLang="zh-CN" sz="3600" b="1" dirty="0" smtClean="0">
                <a:solidFill>
                  <a:srgbClr val="17375E"/>
                </a:solidFill>
              </a:rPr>
              <a:t>网址</a:t>
            </a:r>
            <a:endParaRPr lang="en-US" sz="2800" b="1" dirty="0">
              <a:solidFill>
                <a:srgbClr val="17375E"/>
              </a:solidFill>
            </a:endParaRPr>
          </a:p>
        </p:txBody>
      </p:sp>
      <p:sp>
        <p:nvSpPr>
          <p:cNvPr id="61443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E065A262-9517-4D57-A1ED-ED036157C359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1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588125" y="6092825"/>
            <a:ext cx="2305050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484784"/>
            <a:ext cx="8346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1.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华北水利水电大学（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www. ncwu.edu.cn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）             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         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学生工作处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                    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管理服务</a:t>
            </a:r>
            <a:endParaRPr lang="en-US" altLang="zh-CN" sz="3600" b="1" dirty="0" smtClean="0">
              <a:solidFill>
                <a:srgbClr val="FF0000"/>
              </a:solidFill>
              <a:latin typeface="华文楷体"/>
              <a:ea typeface="华文楷体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             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“</a:t>
            </a:r>
            <a:r>
              <a:rPr lang="zh-CN" altLang="en-US" sz="3600" b="1" dirty="0" smtClean="0">
                <a:solidFill>
                  <a:srgbClr val="FF0000"/>
                </a:solidFill>
                <a:ea typeface="华文楷体" pitchFamily="2" charset="-122"/>
              </a:rPr>
              <a:t>国家开发银行助学贷款系统”</a:t>
            </a:r>
            <a:endParaRPr lang="en-US" altLang="zh-CN" sz="3600" b="1" dirty="0" smtClean="0">
              <a:solidFill>
                <a:srgbClr val="FF0000"/>
              </a:solidFill>
              <a:ea typeface="华文楷体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CN" sz="3600" b="1" dirty="0" smtClean="0">
              <a:solidFill>
                <a:srgbClr val="FF0000"/>
              </a:solidFill>
              <a:ea typeface="华文楷体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FF0000"/>
                </a:solidFill>
                <a:ea typeface="华文楷体" pitchFamily="2" charset="-122"/>
              </a:rPr>
              <a:t>2.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  <a:ea typeface="华文楷体" pitchFamily="2" charset="-122"/>
              </a:rPr>
              <a:t>国家开发银行学生在线服务系统（高校）</a:t>
            </a:r>
            <a:r>
              <a:rPr lang="en-US" altLang="zh-CN" sz="3600" dirty="0" smtClean="0"/>
              <a:t>http://www.csls.cdb.com.cn/</a:t>
            </a:r>
            <a:endParaRPr lang="en-US" altLang="zh-CN" sz="3600" b="1" dirty="0" smtClean="0">
              <a:solidFill>
                <a:srgbClr val="FF0000"/>
              </a:solidFill>
              <a:ea typeface="华文楷体" pitchFamily="2" charset="-122"/>
            </a:endParaRPr>
          </a:p>
        </p:txBody>
      </p:sp>
      <p:sp>
        <p:nvSpPr>
          <p:cNvPr id="7" name="右弧形箭头 6"/>
          <p:cNvSpPr/>
          <p:nvPr/>
        </p:nvSpPr>
        <p:spPr bwMode="auto">
          <a:xfrm>
            <a:off x="8285102" y="1821187"/>
            <a:ext cx="947544" cy="1055385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左弧形箭头 7"/>
          <p:cNvSpPr/>
          <p:nvPr/>
        </p:nvSpPr>
        <p:spPr bwMode="auto">
          <a:xfrm>
            <a:off x="611560" y="2531474"/>
            <a:ext cx="731520" cy="121615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左箭头 8"/>
          <p:cNvSpPr/>
          <p:nvPr/>
        </p:nvSpPr>
        <p:spPr bwMode="auto">
          <a:xfrm>
            <a:off x="4355976" y="234888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04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/>
          </p:cNvSpPr>
          <p:nvPr>
            <p:ph type="title" idx="4294967295"/>
          </p:nvPr>
        </p:nvSpPr>
        <p:spPr>
          <a:xfrm>
            <a:off x="485775" y="214313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17375E"/>
                </a:solidFill>
              </a:rPr>
              <a:t>3</a:t>
            </a:r>
            <a:r>
              <a:rPr lang="en-US" sz="3600" b="1" dirty="0" smtClean="0">
                <a:solidFill>
                  <a:srgbClr val="17375E"/>
                </a:solidFill>
              </a:rPr>
              <a:t>.</a:t>
            </a:r>
            <a:r>
              <a:rPr lang="zh-CN" altLang="en-US" sz="3600" b="1" dirty="0">
                <a:solidFill>
                  <a:srgbClr val="17375E"/>
                </a:solidFill>
              </a:rPr>
              <a:t>个人信息　</a:t>
            </a:r>
            <a:r>
              <a:rPr lang="zh-CN" altLang="en-US" sz="2800" b="1" dirty="0">
                <a:solidFill>
                  <a:srgbClr val="17375E"/>
                </a:solidFill>
              </a:rPr>
              <a:t>修改（续）</a:t>
            </a:r>
            <a:endParaRPr lang="en-US" sz="2800" b="1" dirty="0">
              <a:solidFill>
                <a:srgbClr val="17375E"/>
              </a:solidFill>
            </a:endParaRPr>
          </a:p>
        </p:txBody>
      </p:sp>
      <p:sp>
        <p:nvSpPr>
          <p:cNvPr id="54275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B847D71D-6BBA-4FE9-A15D-DCEA93CFEF14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10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4276" name="图片占位符 18" descr="01.gif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" y="1143000"/>
            <a:ext cx="8199438" cy="4471988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7164388" y="3505200"/>
            <a:ext cx="1368425" cy="504825"/>
          </a:xfrm>
          <a:prstGeom prst="flowChartAlternateProcess">
            <a:avLst/>
          </a:prstGeom>
          <a:solidFill>
            <a:srgbClr val="D3E2F1"/>
          </a:solidFill>
          <a:ln>
            <a:noFill/>
          </a:ln>
          <a:effectLst>
            <a:outerShdw dist="17961" dir="2700000" algn="ctr" rotWithShape="0">
              <a:srgbClr val="7F889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1">
                <a:solidFill>
                  <a:srgbClr val="17375E"/>
                </a:solidFill>
                <a:latin typeface="华文楷体" pitchFamily="2" charset="-122"/>
                <a:ea typeface="华文楷体" pitchFamily="2" charset="-122"/>
              </a:rPr>
              <a:t>修改成功后提示</a:t>
            </a:r>
            <a:r>
              <a:rPr lang="zh-CN" altLang="en-US" sz="1200" b="1">
                <a:solidFill>
                  <a:srgbClr val="17375E"/>
                </a:solidFill>
                <a:latin typeface="华文楷体" pitchFamily="2" charset="-122"/>
                <a:ea typeface="华文楷体" pitchFamily="2" charset="-122"/>
              </a:rPr>
              <a:t>。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rot="7317938">
            <a:off x="6125369" y="3320256"/>
            <a:ext cx="566738" cy="936625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659563" y="6165850"/>
            <a:ext cx="208915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7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 idx="4294967295"/>
          </p:nvPr>
        </p:nvSpPr>
        <p:spPr>
          <a:xfrm>
            <a:off x="485775" y="214313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17375E"/>
                </a:solidFill>
              </a:rPr>
              <a:t>4</a:t>
            </a:r>
            <a:r>
              <a:rPr lang="en-US" sz="3600" b="1" dirty="0" smtClean="0">
                <a:solidFill>
                  <a:srgbClr val="17375E"/>
                </a:solidFill>
              </a:rPr>
              <a:t>.</a:t>
            </a:r>
            <a:r>
              <a:rPr lang="zh-CN" altLang="en-US" sz="3600" b="1" dirty="0">
                <a:solidFill>
                  <a:srgbClr val="17375E"/>
                </a:solidFill>
              </a:rPr>
              <a:t>还款明细　</a:t>
            </a:r>
            <a:r>
              <a:rPr lang="zh-CN" altLang="en-US" sz="2800" b="1" dirty="0">
                <a:solidFill>
                  <a:srgbClr val="17375E"/>
                </a:solidFill>
              </a:rPr>
              <a:t>查看</a:t>
            </a:r>
          </a:p>
        </p:txBody>
      </p:sp>
      <p:sp>
        <p:nvSpPr>
          <p:cNvPr id="59395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5EFE9918-352D-4102-8826-74616841ADAE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11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9396" name="图片占位符 18" descr="01.gif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96975"/>
            <a:ext cx="8199437" cy="4471988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9397" name="Line 6"/>
          <p:cNvSpPr>
            <a:spLocks noChangeShapeType="1"/>
          </p:cNvSpPr>
          <p:nvPr/>
        </p:nvSpPr>
        <p:spPr bwMode="auto">
          <a:xfrm rot="7317938" flipH="1" flipV="1">
            <a:off x="4456112" y="1768476"/>
            <a:ext cx="720725" cy="1809750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5797550" y="2854325"/>
            <a:ext cx="2447925" cy="1295400"/>
            <a:chOff x="0" y="0"/>
            <a:chExt cx="2571768" cy="785817"/>
          </a:xfrm>
        </p:grpSpPr>
        <p:sp>
          <p:nvSpPr>
            <p:cNvPr id="59399" name="AutoShape 5"/>
            <p:cNvSpPr>
              <a:spLocks noChangeArrowheads="1"/>
            </p:cNvSpPr>
            <p:nvPr/>
          </p:nvSpPr>
          <p:spPr bwMode="auto">
            <a:xfrm>
              <a:off x="127128" y="125414"/>
              <a:ext cx="2444640" cy="660403"/>
            </a:xfrm>
            <a:prstGeom prst="flowChartAlternateProcess">
              <a:avLst/>
            </a:prstGeom>
            <a:solidFill>
              <a:srgbClr val="D3E2F1"/>
            </a:solidFill>
            <a:ln>
              <a:noFill/>
            </a:ln>
            <a:effectLst>
              <a:outerShdw dist="17961" dir="2700000" algn="ctr" rotWithShape="0">
                <a:srgbClr val="7F889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点击</a:t>
              </a:r>
              <a:r>
                <a:rPr 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“</a:t>
              </a:r>
              <a:r>
                <a:rPr lang="zh-CN" alt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查看</a:t>
              </a:r>
              <a:r>
                <a:rPr 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”</a:t>
              </a:r>
              <a:r>
                <a:rPr lang="zh-CN" alt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按钮，系统显示所有该笔贷款的还款情况。</a:t>
              </a:r>
              <a:endParaRPr lang="zh-CN" altLang="en-US" sz="20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endParaRPr>
            </a:p>
          </p:txBody>
        </p:sp>
        <p:sp>
          <p:nvSpPr>
            <p:cNvPr id="59400" name="Oval 10"/>
            <p:cNvSpPr>
              <a:spLocks noChangeArrowheads="1"/>
            </p:cNvSpPr>
            <p:nvPr/>
          </p:nvSpPr>
          <p:spPr bwMode="auto">
            <a:xfrm>
              <a:off x="0" y="0"/>
              <a:ext cx="269718" cy="269876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华文楷体" pitchFamily="2" charset="-122"/>
                  <a:sym typeface="Arial" pitchFamily="34" charset="0"/>
                </a:rPr>
                <a:t>2</a:t>
              </a:r>
            </a:p>
          </p:txBody>
        </p:sp>
      </p:grpSp>
      <p:grpSp>
        <p:nvGrpSpPr>
          <p:cNvPr id="59401" name="Group 9"/>
          <p:cNvGrpSpPr>
            <a:grpSpLocks/>
          </p:cNvGrpSpPr>
          <p:nvPr/>
        </p:nvGrpSpPr>
        <p:grpSpPr bwMode="auto">
          <a:xfrm rot="2444757">
            <a:off x="3476625" y="2160588"/>
            <a:ext cx="379413" cy="288925"/>
            <a:chOff x="0" y="0"/>
            <a:chExt cx="379573" cy="288925"/>
          </a:xfrm>
        </p:grpSpPr>
        <p:sp>
          <p:nvSpPr>
            <p:cNvPr id="59402" name="Line 7"/>
            <p:cNvSpPr>
              <a:spLocks noChangeShapeType="1"/>
            </p:cNvSpPr>
            <p:nvPr/>
          </p:nvSpPr>
          <p:spPr bwMode="auto">
            <a:xfrm rot="20430220" flipH="1" flipV="1">
              <a:off x="162722" y="104178"/>
              <a:ext cx="216851" cy="142875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3" name="AutoShape 8"/>
            <p:cNvSpPr>
              <a:spLocks noChangeArrowheads="1"/>
            </p:cNvSpPr>
            <p:nvPr/>
          </p:nvSpPr>
          <p:spPr bwMode="auto">
            <a:xfrm rot="20430220">
              <a:off x="0" y="0"/>
              <a:ext cx="290198" cy="2889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04 h 21600"/>
                <a:gd name="T26" fmla="*/ 18396 w 21600"/>
                <a:gd name="T27" fmla="*/ 183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2225" cmpd="sng">
              <a:solidFill>
                <a:srgbClr val="FF0000">
                  <a:alpha val="2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404" name="Line 6"/>
          <p:cNvSpPr>
            <a:spLocks noChangeShapeType="1"/>
          </p:cNvSpPr>
          <p:nvPr/>
        </p:nvSpPr>
        <p:spPr bwMode="auto">
          <a:xfrm rot="7317938" flipH="1">
            <a:off x="3298826" y="2351087"/>
            <a:ext cx="546100" cy="1012825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405" name="Group 13"/>
          <p:cNvGrpSpPr>
            <a:grpSpLocks/>
          </p:cNvGrpSpPr>
          <p:nvPr/>
        </p:nvGrpSpPr>
        <p:grpSpPr bwMode="auto">
          <a:xfrm>
            <a:off x="3359150" y="2997200"/>
            <a:ext cx="2016125" cy="773113"/>
            <a:chOff x="0" y="0"/>
            <a:chExt cx="2214562" cy="627065"/>
          </a:xfrm>
        </p:grpSpPr>
        <p:sp>
          <p:nvSpPr>
            <p:cNvPr id="59406" name="AutoShape 5"/>
            <p:cNvSpPr>
              <a:spLocks noChangeArrowheads="1"/>
            </p:cNvSpPr>
            <p:nvPr/>
          </p:nvSpPr>
          <p:spPr bwMode="auto">
            <a:xfrm>
              <a:off x="127293" y="125413"/>
              <a:ext cx="2087269" cy="501652"/>
            </a:xfrm>
            <a:prstGeom prst="flowChartAlternateProcess">
              <a:avLst/>
            </a:prstGeom>
            <a:solidFill>
              <a:srgbClr val="D3E2F1"/>
            </a:solidFill>
            <a:ln>
              <a:noFill/>
            </a:ln>
            <a:effectLst>
              <a:outerShdw dist="17961" dir="2700000" algn="ctr" rotWithShape="0">
                <a:srgbClr val="7F889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选择需要查询的贷款</a:t>
              </a:r>
            </a:p>
          </p:txBody>
        </p:sp>
        <p:sp>
          <p:nvSpPr>
            <p:cNvPr id="59407" name="Oval 10"/>
            <p:cNvSpPr>
              <a:spLocks noChangeArrowheads="1"/>
            </p:cNvSpPr>
            <p:nvPr/>
          </p:nvSpPr>
          <p:spPr bwMode="auto">
            <a:xfrm>
              <a:off x="0" y="0"/>
              <a:ext cx="270281" cy="269876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华文楷体" pitchFamily="2" charset="-122"/>
                  <a:sym typeface="Arial" pitchFamily="34" charset="0"/>
                </a:rPr>
                <a:t>1</a:t>
              </a:r>
              <a:endParaRPr lang="zh-CN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华文楷体" pitchFamily="2" charset="-122"/>
                <a:sym typeface="Arial" pitchFamily="34" charset="0"/>
              </a:endParaRPr>
            </a:p>
          </p:txBody>
        </p:sp>
      </p:grp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6588125" y="6165850"/>
            <a:ext cx="230505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5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/>
          </p:cNvSpPr>
          <p:nvPr>
            <p:ph type="title" idx="4294967295"/>
          </p:nvPr>
        </p:nvSpPr>
        <p:spPr>
          <a:xfrm>
            <a:off x="485775" y="214313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17375E"/>
                </a:solidFill>
              </a:rPr>
              <a:t>5</a:t>
            </a:r>
            <a:r>
              <a:rPr lang="en-US" sz="3600" b="1" dirty="0" smtClean="0">
                <a:solidFill>
                  <a:srgbClr val="17375E"/>
                </a:solidFill>
              </a:rPr>
              <a:t>.</a:t>
            </a:r>
            <a:r>
              <a:rPr lang="zh-CN" altLang="en-US" sz="3600" b="1" dirty="0">
                <a:solidFill>
                  <a:srgbClr val="17375E"/>
                </a:solidFill>
              </a:rPr>
              <a:t>利息计算　</a:t>
            </a:r>
            <a:r>
              <a:rPr lang="zh-CN" altLang="en-US" sz="2800" b="1" dirty="0">
                <a:solidFill>
                  <a:srgbClr val="17375E"/>
                </a:solidFill>
              </a:rPr>
              <a:t>计算</a:t>
            </a:r>
          </a:p>
        </p:txBody>
      </p:sp>
      <p:sp>
        <p:nvSpPr>
          <p:cNvPr id="60419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1ABD02E8-6DB0-495C-9C23-A6DBAA90C7FC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12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0420" name="图片占位符 18" descr="01.gif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43000"/>
            <a:ext cx="8199437" cy="4471988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0421" name="Line 6"/>
          <p:cNvSpPr>
            <a:spLocks noChangeShapeType="1"/>
          </p:cNvSpPr>
          <p:nvPr/>
        </p:nvSpPr>
        <p:spPr bwMode="auto">
          <a:xfrm rot="7317938">
            <a:off x="3526631" y="3410745"/>
            <a:ext cx="720725" cy="360362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0422" name="Group 6"/>
          <p:cNvGrpSpPr>
            <a:grpSpLocks/>
          </p:cNvGrpSpPr>
          <p:nvPr/>
        </p:nvGrpSpPr>
        <p:grpSpPr bwMode="auto">
          <a:xfrm>
            <a:off x="4213225" y="2781300"/>
            <a:ext cx="2644775" cy="720725"/>
            <a:chOff x="0" y="0"/>
            <a:chExt cx="3257722" cy="557214"/>
          </a:xfrm>
        </p:grpSpPr>
        <p:sp>
          <p:nvSpPr>
            <p:cNvPr id="60423" name="AutoShape 5"/>
            <p:cNvSpPr>
              <a:spLocks noChangeArrowheads="1"/>
            </p:cNvSpPr>
            <p:nvPr/>
          </p:nvSpPr>
          <p:spPr bwMode="auto">
            <a:xfrm>
              <a:off x="127025" y="125413"/>
              <a:ext cx="3130697" cy="431801"/>
            </a:xfrm>
            <a:prstGeom prst="flowChartAlternateProcess">
              <a:avLst/>
            </a:prstGeom>
            <a:solidFill>
              <a:srgbClr val="D3E2F1"/>
            </a:solidFill>
            <a:ln>
              <a:noFill/>
            </a:ln>
            <a:effectLst>
              <a:outerShdw dist="17961" dir="2700000" algn="ctr" rotWithShape="0">
                <a:srgbClr val="7F889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选择还款日期，必输大于结息日。</a:t>
              </a:r>
              <a:endParaRPr lang="zh-CN" altLang="en-US" sz="2000" b="1">
                <a:solidFill>
                  <a:srgbClr val="17375E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endParaRPr>
            </a:p>
          </p:txBody>
        </p:sp>
        <p:sp>
          <p:nvSpPr>
            <p:cNvPr id="60424" name="Oval 10"/>
            <p:cNvSpPr>
              <a:spLocks noChangeArrowheads="1"/>
            </p:cNvSpPr>
            <p:nvPr/>
          </p:nvSpPr>
          <p:spPr bwMode="auto">
            <a:xfrm>
              <a:off x="0" y="0"/>
              <a:ext cx="318541" cy="269875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华文楷体" pitchFamily="2" charset="-122"/>
                  <a:sym typeface="Arial" pitchFamily="34" charset="0"/>
                </a:rPr>
                <a:t>2</a:t>
              </a:r>
            </a:p>
          </p:txBody>
        </p:sp>
      </p:grpSp>
      <p:grpSp>
        <p:nvGrpSpPr>
          <p:cNvPr id="60425" name="Group 9"/>
          <p:cNvGrpSpPr>
            <a:grpSpLocks/>
          </p:cNvGrpSpPr>
          <p:nvPr/>
        </p:nvGrpSpPr>
        <p:grpSpPr bwMode="auto">
          <a:xfrm rot="2444757">
            <a:off x="3548063" y="2151063"/>
            <a:ext cx="379412" cy="288925"/>
            <a:chOff x="0" y="0"/>
            <a:chExt cx="379575" cy="288925"/>
          </a:xfrm>
        </p:grpSpPr>
        <p:sp>
          <p:nvSpPr>
            <p:cNvPr id="60426" name="Line 7"/>
            <p:cNvSpPr>
              <a:spLocks noChangeShapeType="1"/>
            </p:cNvSpPr>
            <p:nvPr/>
          </p:nvSpPr>
          <p:spPr bwMode="auto">
            <a:xfrm rot="20430220" flipH="1" flipV="1">
              <a:off x="162724" y="104179"/>
              <a:ext cx="216851" cy="142875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7" name="AutoShape 8"/>
            <p:cNvSpPr>
              <a:spLocks noChangeArrowheads="1"/>
            </p:cNvSpPr>
            <p:nvPr/>
          </p:nvSpPr>
          <p:spPr bwMode="auto">
            <a:xfrm rot="20430220">
              <a:off x="0" y="0"/>
              <a:ext cx="290198" cy="2889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04 h 21600"/>
                <a:gd name="T26" fmla="*/ 18396 w 21600"/>
                <a:gd name="T27" fmla="*/ 183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2225" cmpd="sng">
              <a:solidFill>
                <a:srgbClr val="FF0000">
                  <a:alpha val="2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60428" name="Line 6"/>
          <p:cNvSpPr>
            <a:spLocks noChangeShapeType="1"/>
          </p:cNvSpPr>
          <p:nvPr/>
        </p:nvSpPr>
        <p:spPr bwMode="auto">
          <a:xfrm rot="7317938">
            <a:off x="3878262" y="1936751"/>
            <a:ext cx="360363" cy="576262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0429" name="Group 13"/>
          <p:cNvGrpSpPr>
            <a:grpSpLocks/>
          </p:cNvGrpSpPr>
          <p:nvPr/>
        </p:nvGrpSpPr>
        <p:grpSpPr bwMode="auto">
          <a:xfrm>
            <a:off x="4427538" y="1720850"/>
            <a:ext cx="1873250" cy="844550"/>
            <a:chOff x="0" y="0"/>
            <a:chExt cx="2214562" cy="627065"/>
          </a:xfrm>
        </p:grpSpPr>
        <p:sp>
          <p:nvSpPr>
            <p:cNvPr id="60430" name="AutoShape 5"/>
            <p:cNvSpPr>
              <a:spLocks noChangeArrowheads="1"/>
            </p:cNvSpPr>
            <p:nvPr/>
          </p:nvSpPr>
          <p:spPr bwMode="auto">
            <a:xfrm>
              <a:off x="127619" y="125413"/>
              <a:ext cx="2086943" cy="501652"/>
            </a:xfrm>
            <a:prstGeom prst="flowChartAlternateProcess">
              <a:avLst/>
            </a:prstGeom>
            <a:solidFill>
              <a:srgbClr val="D3E2F1"/>
            </a:solidFill>
            <a:ln>
              <a:noFill/>
            </a:ln>
            <a:effectLst>
              <a:outerShdw dist="17961" dir="2700000" algn="ctr" rotWithShape="0">
                <a:srgbClr val="7F889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选择需要计算的合同</a:t>
              </a:r>
            </a:p>
          </p:txBody>
        </p:sp>
        <p:sp>
          <p:nvSpPr>
            <p:cNvPr id="60431" name="Oval 10"/>
            <p:cNvSpPr>
              <a:spLocks noChangeArrowheads="1"/>
            </p:cNvSpPr>
            <p:nvPr/>
          </p:nvSpPr>
          <p:spPr bwMode="auto">
            <a:xfrm>
              <a:off x="0" y="0"/>
              <a:ext cx="305909" cy="269876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华文楷体" pitchFamily="2" charset="-122"/>
                  <a:sym typeface="Arial" pitchFamily="34" charset="0"/>
                </a:rPr>
                <a:t>1</a:t>
              </a:r>
              <a:endParaRPr lang="zh-CN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华文楷体" pitchFamily="2" charset="-122"/>
                <a:sym typeface="Arial" pitchFamily="34" charset="0"/>
              </a:endParaRPr>
            </a:p>
          </p:txBody>
        </p:sp>
      </p:grpSp>
      <p:grpSp>
        <p:nvGrpSpPr>
          <p:cNvPr id="60432" name="Group 16"/>
          <p:cNvGrpSpPr>
            <a:grpSpLocks/>
          </p:cNvGrpSpPr>
          <p:nvPr/>
        </p:nvGrpSpPr>
        <p:grpSpPr bwMode="auto">
          <a:xfrm rot="2444757">
            <a:off x="3255963" y="3735388"/>
            <a:ext cx="379412" cy="288925"/>
            <a:chOff x="0" y="0"/>
            <a:chExt cx="379575" cy="288925"/>
          </a:xfrm>
        </p:grpSpPr>
        <p:sp>
          <p:nvSpPr>
            <p:cNvPr id="60433" name="Line 7"/>
            <p:cNvSpPr>
              <a:spLocks noChangeShapeType="1"/>
            </p:cNvSpPr>
            <p:nvPr/>
          </p:nvSpPr>
          <p:spPr bwMode="auto">
            <a:xfrm rot="20430220" flipH="1" flipV="1">
              <a:off x="162724" y="104179"/>
              <a:ext cx="216851" cy="142875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4" name="AutoShape 8"/>
            <p:cNvSpPr>
              <a:spLocks noChangeArrowheads="1"/>
            </p:cNvSpPr>
            <p:nvPr/>
          </p:nvSpPr>
          <p:spPr bwMode="auto">
            <a:xfrm rot="20430220">
              <a:off x="0" y="0"/>
              <a:ext cx="290198" cy="2889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04 h 21600"/>
                <a:gd name="T26" fmla="*/ 18396 w 21600"/>
                <a:gd name="T27" fmla="*/ 183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2225" cmpd="sng">
              <a:solidFill>
                <a:srgbClr val="FF0000">
                  <a:alpha val="2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60435" name="Group 19"/>
          <p:cNvGrpSpPr>
            <a:grpSpLocks/>
          </p:cNvGrpSpPr>
          <p:nvPr/>
        </p:nvGrpSpPr>
        <p:grpSpPr bwMode="auto">
          <a:xfrm rot="2444757">
            <a:off x="1908175" y="5319713"/>
            <a:ext cx="379413" cy="288925"/>
            <a:chOff x="0" y="0"/>
            <a:chExt cx="379575" cy="288925"/>
          </a:xfrm>
        </p:grpSpPr>
        <p:sp>
          <p:nvSpPr>
            <p:cNvPr id="60436" name="Line 7"/>
            <p:cNvSpPr>
              <a:spLocks noChangeShapeType="1"/>
            </p:cNvSpPr>
            <p:nvPr/>
          </p:nvSpPr>
          <p:spPr bwMode="auto">
            <a:xfrm rot="20430220" flipH="1" flipV="1">
              <a:off x="162724" y="104179"/>
              <a:ext cx="216851" cy="142875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7" name="AutoShape 8"/>
            <p:cNvSpPr>
              <a:spLocks noChangeArrowheads="1"/>
            </p:cNvSpPr>
            <p:nvPr/>
          </p:nvSpPr>
          <p:spPr bwMode="auto">
            <a:xfrm rot="20430220">
              <a:off x="0" y="0"/>
              <a:ext cx="290198" cy="2889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04 h 21600"/>
                <a:gd name="T26" fmla="*/ 18396 w 21600"/>
                <a:gd name="T27" fmla="*/ 183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2225" cmpd="sng">
              <a:solidFill>
                <a:srgbClr val="FF0000">
                  <a:alpha val="2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60438" name="Line 6"/>
          <p:cNvSpPr>
            <a:spLocks noChangeShapeType="1"/>
          </p:cNvSpPr>
          <p:nvPr/>
        </p:nvSpPr>
        <p:spPr bwMode="auto">
          <a:xfrm rot="7317938">
            <a:off x="2519362" y="5168901"/>
            <a:ext cx="360363" cy="576262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0439" name="Group 23"/>
          <p:cNvGrpSpPr>
            <a:grpSpLocks/>
          </p:cNvGrpSpPr>
          <p:nvPr/>
        </p:nvGrpSpPr>
        <p:grpSpPr bwMode="auto">
          <a:xfrm>
            <a:off x="3060700" y="4797425"/>
            <a:ext cx="2868613" cy="847725"/>
            <a:chOff x="0" y="0"/>
            <a:chExt cx="3202756" cy="539769"/>
          </a:xfrm>
        </p:grpSpPr>
        <p:sp>
          <p:nvSpPr>
            <p:cNvPr id="60440" name="AutoShape 5"/>
            <p:cNvSpPr>
              <a:spLocks noChangeArrowheads="1"/>
            </p:cNvSpPr>
            <p:nvPr/>
          </p:nvSpPr>
          <p:spPr bwMode="auto">
            <a:xfrm>
              <a:off x="127614" y="125416"/>
              <a:ext cx="3075142" cy="414353"/>
            </a:xfrm>
            <a:prstGeom prst="flowChartAlternateProcess">
              <a:avLst/>
            </a:prstGeom>
            <a:solidFill>
              <a:srgbClr val="D3E2F1"/>
            </a:solidFill>
            <a:ln>
              <a:noFill/>
            </a:ln>
            <a:effectLst>
              <a:outerShdw dist="17961" dir="2700000" algn="ctr" rotWithShape="0">
                <a:srgbClr val="7F889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点击“计算”系统自动计算出结果。</a:t>
              </a:r>
              <a:endParaRPr lang="zh-CN" altLang="en-US" sz="2000" b="1">
                <a:solidFill>
                  <a:srgbClr val="17375E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endParaRPr>
            </a:p>
          </p:txBody>
        </p:sp>
        <p:sp>
          <p:nvSpPr>
            <p:cNvPr id="60441" name="Oval 10"/>
            <p:cNvSpPr>
              <a:spLocks noChangeArrowheads="1"/>
            </p:cNvSpPr>
            <p:nvPr/>
          </p:nvSpPr>
          <p:spPr bwMode="auto">
            <a:xfrm>
              <a:off x="0" y="0"/>
              <a:ext cx="304856" cy="269885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华文楷体" pitchFamily="2" charset="-122"/>
                  <a:sym typeface="Arial" pitchFamily="34" charset="0"/>
                </a:rPr>
                <a:t>3</a:t>
              </a:r>
            </a:p>
          </p:txBody>
        </p:sp>
      </p:grp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6732588" y="6165850"/>
            <a:ext cx="2016125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/>
          </p:cNvSpPr>
          <p:nvPr>
            <p:ph type="title" idx="4294967295"/>
          </p:nvPr>
        </p:nvSpPr>
        <p:spPr>
          <a:xfrm>
            <a:off x="485775" y="214313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17375E"/>
                </a:solidFill>
              </a:rPr>
              <a:t>5</a:t>
            </a:r>
            <a:r>
              <a:rPr lang="en-US" sz="3600" b="1" dirty="0" smtClean="0">
                <a:solidFill>
                  <a:srgbClr val="17375E"/>
                </a:solidFill>
              </a:rPr>
              <a:t>.</a:t>
            </a:r>
            <a:r>
              <a:rPr lang="zh-CN" altLang="en-US" sz="3600" b="1" dirty="0">
                <a:solidFill>
                  <a:srgbClr val="17375E"/>
                </a:solidFill>
              </a:rPr>
              <a:t>利息计算　</a:t>
            </a:r>
            <a:r>
              <a:rPr lang="zh-CN" altLang="en-US" sz="2800" b="1" dirty="0">
                <a:solidFill>
                  <a:srgbClr val="17375E"/>
                </a:solidFill>
              </a:rPr>
              <a:t>计算（续）</a:t>
            </a:r>
            <a:endParaRPr lang="en-US" sz="2800" b="1" dirty="0">
              <a:solidFill>
                <a:srgbClr val="17375E"/>
              </a:solidFill>
            </a:endParaRPr>
          </a:p>
        </p:txBody>
      </p:sp>
      <p:sp>
        <p:nvSpPr>
          <p:cNvPr id="61443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E065A262-9517-4D57-A1ED-ED036157C359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13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1444" name="图片占位符 18" descr="01.gif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43000"/>
            <a:ext cx="8199437" cy="4471988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1445" name="Line 6"/>
          <p:cNvSpPr>
            <a:spLocks noChangeShapeType="1"/>
          </p:cNvSpPr>
          <p:nvPr/>
        </p:nvSpPr>
        <p:spPr bwMode="auto">
          <a:xfrm rot="7317938">
            <a:off x="3747295" y="4228306"/>
            <a:ext cx="487362" cy="1190625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4500563" y="4572000"/>
            <a:ext cx="2089150" cy="627063"/>
            <a:chOff x="0" y="0"/>
            <a:chExt cx="2214562" cy="627065"/>
          </a:xfrm>
        </p:grpSpPr>
        <p:sp>
          <p:nvSpPr>
            <p:cNvPr id="61447" name="AutoShape 5"/>
            <p:cNvSpPr>
              <a:spLocks noChangeArrowheads="1"/>
            </p:cNvSpPr>
            <p:nvPr/>
          </p:nvSpPr>
          <p:spPr bwMode="auto">
            <a:xfrm>
              <a:off x="126209" y="125413"/>
              <a:ext cx="2088353" cy="501652"/>
            </a:xfrm>
            <a:prstGeom prst="flowChartAlternateProcess">
              <a:avLst/>
            </a:prstGeom>
            <a:solidFill>
              <a:srgbClr val="D3E2F1"/>
            </a:solidFill>
            <a:ln>
              <a:noFill/>
            </a:ln>
            <a:effectLst>
              <a:outerShdw dist="17961" dir="2700000" algn="ctr" rotWithShape="0">
                <a:srgbClr val="7F889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显示计算结果</a:t>
              </a:r>
            </a:p>
          </p:txBody>
        </p:sp>
        <p:sp>
          <p:nvSpPr>
            <p:cNvPr id="61448" name="Oval 10"/>
            <p:cNvSpPr>
              <a:spLocks noChangeArrowheads="1"/>
            </p:cNvSpPr>
            <p:nvPr/>
          </p:nvSpPr>
          <p:spPr bwMode="auto">
            <a:xfrm>
              <a:off x="0" y="0"/>
              <a:ext cx="269248" cy="269876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华文楷体" pitchFamily="2" charset="-122"/>
                  <a:sym typeface="Arial" pitchFamily="34" charset="0"/>
                </a:rPr>
                <a:t>1</a:t>
              </a:r>
              <a:endParaRPr lang="zh-CN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华文楷体" pitchFamily="2" charset="-122"/>
                <a:sym typeface="Arial" pitchFamily="34" charset="0"/>
              </a:endParaRPr>
            </a:p>
          </p:txBody>
        </p:sp>
      </p:grp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588125" y="6092825"/>
            <a:ext cx="2305050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34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/>
          </p:cNvSpPr>
          <p:nvPr>
            <p:ph type="title" idx="4294967295"/>
          </p:nvPr>
        </p:nvSpPr>
        <p:spPr>
          <a:xfrm>
            <a:off x="485775" y="214313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17375E"/>
                </a:solidFill>
              </a:rPr>
              <a:t>6</a:t>
            </a:r>
            <a:r>
              <a:rPr lang="en-US" sz="3600" b="1" dirty="0" smtClean="0">
                <a:solidFill>
                  <a:srgbClr val="17375E"/>
                </a:solidFill>
              </a:rPr>
              <a:t>.</a:t>
            </a:r>
            <a:r>
              <a:rPr lang="zh-CN" altLang="en-US" sz="3600" b="1" dirty="0" smtClean="0">
                <a:solidFill>
                  <a:srgbClr val="17375E"/>
                </a:solidFill>
              </a:rPr>
              <a:t>展期办理</a:t>
            </a:r>
            <a:r>
              <a:rPr lang="zh-CN" altLang="en-US" sz="3600" b="1" dirty="0">
                <a:solidFill>
                  <a:srgbClr val="17375E"/>
                </a:solidFill>
              </a:rPr>
              <a:t>　</a:t>
            </a:r>
            <a:endParaRPr lang="en-US" sz="2800" b="1" dirty="0">
              <a:solidFill>
                <a:srgbClr val="17375E"/>
              </a:solidFill>
            </a:endParaRPr>
          </a:p>
        </p:txBody>
      </p:sp>
      <p:sp>
        <p:nvSpPr>
          <p:cNvPr id="61443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E065A262-9517-4D57-A1ED-ED036157C359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14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588125" y="6092825"/>
            <a:ext cx="2305050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80759"/>
            <a:ext cx="851535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9"/>
          <p:cNvGrpSpPr>
            <a:grpSpLocks/>
          </p:cNvGrpSpPr>
          <p:nvPr/>
        </p:nvGrpSpPr>
        <p:grpSpPr bwMode="auto">
          <a:xfrm rot="2444757">
            <a:off x="1711439" y="6486432"/>
            <a:ext cx="379413" cy="288925"/>
            <a:chOff x="0" y="0"/>
            <a:chExt cx="379575" cy="288925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 rot="20430220" flipH="1" flipV="1">
              <a:off x="162724" y="104179"/>
              <a:ext cx="216851" cy="142875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 rot="20430220">
              <a:off x="0" y="0"/>
              <a:ext cx="290198" cy="2889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04 h 21600"/>
                <a:gd name="T26" fmla="*/ 18396 w 21600"/>
                <a:gd name="T27" fmla="*/ 183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2225" cmpd="sng">
              <a:solidFill>
                <a:srgbClr val="FF0000">
                  <a:alpha val="2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7" name="Line 6"/>
          <p:cNvSpPr>
            <a:spLocks noChangeShapeType="1"/>
          </p:cNvSpPr>
          <p:nvPr/>
        </p:nvSpPr>
        <p:spPr bwMode="auto">
          <a:xfrm rot="7317938" flipV="1">
            <a:off x="1697359" y="5833625"/>
            <a:ext cx="910593" cy="296927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2339752" y="4797152"/>
            <a:ext cx="2880320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点击 申请，进入贷款展期申请</a:t>
            </a:r>
          </a:p>
        </p:txBody>
      </p:sp>
    </p:spTree>
    <p:extLst>
      <p:ext uri="{BB962C8B-B14F-4D97-AF65-F5344CB8AC3E}">
        <p14:creationId xmlns:p14="http://schemas.microsoft.com/office/powerpoint/2010/main" val="193635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/>
          </p:cNvSpPr>
          <p:nvPr>
            <p:ph type="title" idx="4294967295"/>
          </p:nvPr>
        </p:nvSpPr>
        <p:spPr>
          <a:xfrm>
            <a:off x="485775" y="214313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17375E"/>
                </a:solidFill>
              </a:rPr>
              <a:t>6.</a:t>
            </a:r>
            <a:r>
              <a:rPr lang="zh-CN" altLang="en-US" sz="3600" b="1" dirty="0" smtClean="0">
                <a:solidFill>
                  <a:srgbClr val="17375E"/>
                </a:solidFill>
              </a:rPr>
              <a:t>展期办理</a:t>
            </a:r>
            <a:endParaRPr lang="en-US" sz="2800" b="1" dirty="0">
              <a:solidFill>
                <a:srgbClr val="17375E"/>
              </a:solidFill>
            </a:endParaRPr>
          </a:p>
        </p:txBody>
      </p:sp>
      <p:sp>
        <p:nvSpPr>
          <p:cNvPr id="61443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E065A262-9517-4D57-A1ED-ED036157C359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15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588125" y="6092825"/>
            <a:ext cx="2305050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0300"/>
            <a:ext cx="7560840" cy="54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351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17375E"/>
                </a:solidFill>
              </a:rPr>
              <a:t>6.</a:t>
            </a:r>
            <a:r>
              <a:rPr lang="zh-CN" altLang="en-US" sz="3600" b="1" dirty="0" smtClean="0">
                <a:solidFill>
                  <a:srgbClr val="17375E"/>
                </a:solidFill>
              </a:rPr>
              <a:t>展期办理</a:t>
            </a:r>
            <a:endParaRPr lang="en-US" sz="2800" b="1" dirty="0">
              <a:solidFill>
                <a:srgbClr val="17375E"/>
              </a:solidFill>
            </a:endParaRPr>
          </a:p>
        </p:txBody>
      </p:sp>
      <p:sp>
        <p:nvSpPr>
          <p:cNvPr id="61443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E065A262-9517-4D57-A1ED-ED036157C359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16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588125" y="6092825"/>
            <a:ext cx="2305050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700808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学生处主页→资料下载→学生资助科→展期申请表及如何办理展期</a:t>
            </a:r>
            <a:endParaRPr lang="en-US" altLang="zh-CN" sz="3600" b="1" dirty="0" smtClean="0">
              <a:solidFill>
                <a:srgbClr val="FF0000"/>
              </a:solidFill>
              <a:latin typeface="华文楷体"/>
              <a:ea typeface="华文楷体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b="1" dirty="0" smtClean="0">
              <a:solidFill>
                <a:srgbClr val="FF0000"/>
              </a:solidFill>
              <a:latin typeface="华文楷体"/>
              <a:ea typeface="华文楷体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b="1" dirty="0">
              <a:solidFill>
                <a:srgbClr val="FF0000"/>
              </a:solidFill>
              <a:latin typeface="华文楷体"/>
              <a:ea typeface="华文楷体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b="1" dirty="0">
              <a:solidFill>
                <a:srgbClr val="FF0000"/>
              </a:solidFill>
              <a:latin typeface="华文楷体"/>
              <a:ea typeface="华文楷体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注意：展期只针对应届考取研究生的同学，切办理报到手续后尽快办理展期手续；如当年未办理则需在第二年新生入学时办理并缴纳一年利息。</a:t>
            </a:r>
          </a:p>
        </p:txBody>
      </p:sp>
    </p:spTree>
    <p:extLst>
      <p:ext uri="{BB962C8B-B14F-4D97-AF65-F5344CB8AC3E}">
        <p14:creationId xmlns:p14="http://schemas.microsoft.com/office/powerpoint/2010/main" val="1936351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/>
          </p:cNvSpPr>
          <p:nvPr>
            <p:ph type="title" idx="4294967295"/>
          </p:nvPr>
        </p:nvSpPr>
        <p:spPr>
          <a:xfrm>
            <a:off x="485775" y="214313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altLang="zh-CN" sz="2800" b="1" dirty="0" smtClean="0">
                <a:solidFill>
                  <a:srgbClr val="17375E"/>
                </a:solidFill>
              </a:rPr>
              <a:t>7.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诚信做人，感恩社会</a:t>
            </a:r>
            <a:endParaRPr lang="en-US" sz="2800" b="1" dirty="0">
              <a:solidFill>
                <a:srgbClr val="17375E"/>
              </a:solidFill>
            </a:endParaRPr>
          </a:p>
        </p:txBody>
      </p:sp>
      <p:sp>
        <p:nvSpPr>
          <p:cNvPr id="61443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E065A262-9517-4D57-A1ED-ED036157C359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17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588125" y="6092825"/>
            <a:ext cx="2305050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1196752"/>
            <a:ext cx="813690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）毕业生每年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11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月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20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前将利息足额打到相应的支付宝里，过期视为违约。</a:t>
            </a:r>
            <a:endParaRPr lang="en-US" altLang="zh-CN" sz="2400" b="1" dirty="0" smtClean="0">
              <a:solidFill>
                <a:srgbClr val="FF0000"/>
              </a:solidFill>
              <a:latin typeface="华文楷体"/>
              <a:ea typeface="华文楷体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）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提前还款在每年的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1-10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月、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12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月每月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1-10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日提交还款申请，并在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15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日前将本息足额打到相应的支付宝里；当月提交申请当月还清，不能还清下次重新申请。</a:t>
            </a:r>
            <a:endParaRPr lang="en-US" altLang="zh-CN" sz="2400" b="1" dirty="0" smtClean="0">
              <a:solidFill>
                <a:srgbClr val="FF0000"/>
              </a:solidFill>
              <a:latin typeface="华文楷体"/>
              <a:ea typeface="华文楷体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）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到最终年限不还本息者，视为违约。</a:t>
            </a:r>
            <a:endParaRPr lang="en-US" altLang="zh-CN" sz="2400" b="1" dirty="0" smtClean="0">
              <a:solidFill>
                <a:srgbClr val="FF0000"/>
              </a:solidFill>
              <a:latin typeface="华文楷体"/>
              <a:ea typeface="华文楷体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因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特殊请款不能及时付息或交还本息者，需及时到毕业院校办理分“非恶意欠费证明”，并与银行沟通。</a:t>
            </a:r>
            <a:endParaRPr lang="en-US" altLang="zh-CN" sz="2400" b="1" dirty="0" smtClean="0">
              <a:solidFill>
                <a:srgbClr val="FF0000"/>
              </a:solidFill>
              <a:latin typeface="华文楷体"/>
              <a:ea typeface="华文楷体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3200" b="1" dirty="0" smtClean="0">
              <a:solidFill>
                <a:srgbClr val="FF0000"/>
              </a:solidFill>
              <a:latin typeface="华文楷体"/>
              <a:ea typeface="华文楷体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/>
                <a:ea typeface="华文楷体" pitchFamily="2" charset="-122"/>
              </a:rPr>
              <a:t>违约将给自己的生活工作带来很多麻烦，如无法办理房贷等。</a:t>
            </a:r>
            <a:endParaRPr lang="en-US" altLang="zh-CN" sz="3200" b="1" dirty="0" smtClean="0">
              <a:solidFill>
                <a:srgbClr val="FF0000"/>
              </a:solidFill>
              <a:latin typeface="华文楷体"/>
              <a:ea typeface="华文楷体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3200" b="1" dirty="0">
              <a:solidFill>
                <a:srgbClr val="FF0000"/>
              </a:solidFill>
              <a:latin typeface="华文楷体"/>
              <a:ea typeface="华文楷体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3200" b="1" dirty="0" smtClean="0">
              <a:solidFill>
                <a:srgbClr val="FF0000"/>
              </a:solidFill>
              <a:latin typeface="华文楷体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635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占位符 18" descr="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8143875" cy="4471987"/>
          </a:xfrm>
          <a:prstGeom prst="rect">
            <a:avLst/>
          </a:prstGeom>
          <a:noFill/>
          <a:ln w="9525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标题 1"/>
          <p:cNvSpPr>
            <a:spLocks noGrp="1"/>
          </p:cNvSpPr>
          <p:nvPr>
            <p:ph type="title" idx="4294967295"/>
          </p:nvPr>
        </p:nvSpPr>
        <p:spPr>
          <a:xfrm>
            <a:off x="485775" y="214313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17375E"/>
                </a:solidFill>
              </a:rPr>
              <a:t>1</a:t>
            </a:r>
            <a:r>
              <a:rPr lang="en-US" sz="3200" b="1" dirty="0" smtClean="0">
                <a:solidFill>
                  <a:srgbClr val="17375E"/>
                </a:solidFill>
              </a:rPr>
              <a:t>.</a:t>
            </a:r>
            <a:r>
              <a:rPr lang="zh-CN" altLang="en-US" sz="3200" b="1" dirty="0" smtClean="0">
                <a:solidFill>
                  <a:srgbClr val="17375E"/>
                </a:solidFill>
              </a:rPr>
              <a:t>登陆系统</a:t>
            </a:r>
            <a:r>
              <a:rPr lang="zh-CN" altLang="en-US" sz="3200" b="1" dirty="0">
                <a:solidFill>
                  <a:srgbClr val="17375E"/>
                </a:solidFill>
              </a:rPr>
              <a:t>　</a:t>
            </a:r>
          </a:p>
        </p:txBody>
      </p:sp>
      <p:sp>
        <p:nvSpPr>
          <p:cNvPr id="43012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CCB29F5E-6550-4B07-AC42-17F5E17612B6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2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 rot="7317938" flipH="1">
            <a:off x="2339182" y="3734593"/>
            <a:ext cx="215900" cy="792163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014" name="AutoShape 5"/>
          <p:cNvSpPr>
            <a:spLocks noChangeArrowheads="1"/>
          </p:cNvSpPr>
          <p:nvPr/>
        </p:nvSpPr>
        <p:spPr bwMode="auto">
          <a:xfrm>
            <a:off x="2339975" y="4076700"/>
            <a:ext cx="2089150" cy="1152525"/>
          </a:xfrm>
          <a:prstGeom prst="flowChartAlternateProcess">
            <a:avLst/>
          </a:prstGeom>
          <a:solidFill>
            <a:srgbClr val="D3E2F1"/>
          </a:solidFill>
          <a:ln>
            <a:noFill/>
          </a:ln>
          <a:effectLst>
            <a:outerShdw dist="17961" dir="2700000" algn="ctr" rotWithShape="0">
              <a:srgbClr val="7F889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>
                <a:solidFill>
                  <a:srgbClr val="17375E"/>
                </a:solidFill>
                <a:latin typeface="华文楷体" pitchFamily="2" charset="-122"/>
                <a:ea typeface="华文楷体" pitchFamily="2" charset="-122"/>
              </a:rPr>
              <a:t>提示</a:t>
            </a:r>
            <a:r>
              <a:rPr lang="en-US" sz="2800" b="1">
                <a:solidFill>
                  <a:srgbClr val="17375E"/>
                </a:solidFill>
                <a:latin typeface="华文楷体" pitchFamily="2" charset="-122"/>
                <a:ea typeface="华文楷体" pitchFamily="2" charset="-122"/>
              </a:rPr>
              <a:t>XX</a:t>
            </a:r>
            <a:r>
              <a:rPr lang="zh-CN" altLang="en-US" sz="2800" b="1">
                <a:solidFill>
                  <a:srgbClr val="17375E"/>
                </a:solidFill>
                <a:latin typeface="华文楷体" pitchFamily="2" charset="-122"/>
                <a:ea typeface="华文楷体" pitchFamily="2" charset="-122"/>
              </a:rPr>
              <a:t>用户注册成功</a:t>
            </a:r>
            <a:r>
              <a:rPr lang="zh-CN" altLang="en-US" sz="1200" b="1">
                <a:solidFill>
                  <a:srgbClr val="17375E"/>
                </a:solidFill>
                <a:latin typeface="华文楷体" pitchFamily="2" charset="-122"/>
                <a:ea typeface="华文楷体" pitchFamily="2" charset="-122"/>
              </a:rPr>
              <a:t>。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516688" y="6165850"/>
            <a:ext cx="2376487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468313" y="1038225"/>
          <a:ext cx="7658100" cy="581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4" imgW="10209524" imgH="7758730" progId="Photoshop.Image.10">
                  <p:embed/>
                </p:oleObj>
              </mc:Choice>
              <mc:Fallback>
                <p:oleObj r:id="rId4" imgW="10209524" imgH="7758730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38225"/>
                        <a:ext cx="7658100" cy="581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745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10" descr="Snap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286750" cy="4500563"/>
          </a:xfrm>
          <a:prstGeom prst="rect">
            <a:avLst/>
          </a:prstGeom>
          <a:noFill/>
          <a:ln w="9525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标题 1"/>
          <p:cNvSpPr>
            <a:spLocks noGrp="1"/>
          </p:cNvSpPr>
          <p:nvPr>
            <p:ph type="title" idx="4294967295"/>
          </p:nvPr>
        </p:nvSpPr>
        <p:spPr>
          <a:xfrm>
            <a:off x="485775" y="214313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17375E"/>
                </a:solidFill>
              </a:rPr>
              <a:t>2</a:t>
            </a:r>
            <a:r>
              <a:rPr lang="en-US" sz="3600" b="1" dirty="0" smtClean="0">
                <a:solidFill>
                  <a:srgbClr val="17375E"/>
                </a:solidFill>
              </a:rPr>
              <a:t>.</a:t>
            </a:r>
            <a:r>
              <a:rPr lang="zh-CN" altLang="en-US" sz="3600" b="1" dirty="0">
                <a:solidFill>
                  <a:srgbClr val="17375E"/>
                </a:solidFill>
              </a:rPr>
              <a:t>提前还款申请　</a:t>
            </a:r>
            <a:r>
              <a:rPr lang="zh-CN" altLang="en-US" sz="2800" b="1" dirty="0">
                <a:solidFill>
                  <a:srgbClr val="17375E"/>
                </a:solidFill>
              </a:rPr>
              <a:t>新增</a:t>
            </a:r>
          </a:p>
        </p:txBody>
      </p:sp>
      <p:sp>
        <p:nvSpPr>
          <p:cNvPr id="47108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55AD4F19-F143-4866-9493-CDF0BD0C747E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3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7109" name="文本占位符 22"/>
          <p:cNvSpPr>
            <a:spLocks noGrp="1"/>
          </p:cNvSpPr>
          <p:nvPr>
            <p:ph type="body" sz="quarter" idx="4294967295"/>
          </p:nvPr>
        </p:nvSpPr>
        <p:spPr>
          <a:xfrm>
            <a:off x="500063" y="1000125"/>
            <a:ext cx="8215312" cy="642938"/>
          </a:xfrm>
        </p:spPr>
        <p:txBody>
          <a:bodyPr/>
          <a:lstStyle/>
          <a:p>
            <a:pPr marL="180975" indent="-180975" eaLnBrk="1" hangingPunct="1">
              <a:buFont typeface="Wingdings" pitchFamily="2" charset="2"/>
              <a:buChar char="n"/>
            </a:pPr>
            <a:r>
              <a:rPr lang="zh-CN" altLang="en-US" sz="1600">
                <a:latin typeface="华文楷体" pitchFamily="2" charset="-122"/>
                <a:ea typeface="华文楷体" pitchFamily="2" charset="-122"/>
              </a:rPr>
              <a:t>操作角色：学生</a:t>
            </a:r>
            <a:endParaRPr lang="en-US" sz="1600">
              <a:latin typeface="华文楷体" pitchFamily="2" charset="-122"/>
              <a:ea typeface="华文楷体" pitchFamily="2" charset="-122"/>
            </a:endParaRPr>
          </a:p>
          <a:p>
            <a:pPr marL="180975" indent="-180975" eaLnBrk="1" hangingPunct="1">
              <a:buFont typeface="Wingdings" pitchFamily="2" charset="2"/>
              <a:buChar char="n"/>
            </a:pPr>
            <a:r>
              <a:rPr lang="zh-CN" altLang="en-US" sz="1600">
                <a:latin typeface="华文楷体" pitchFamily="2" charset="-122"/>
                <a:ea typeface="华文楷体" pitchFamily="2" charset="-122"/>
              </a:rPr>
              <a:t>访问路径：在线系统→提前还款申请</a:t>
            </a:r>
          </a:p>
        </p:txBody>
      </p:sp>
      <p:grpSp>
        <p:nvGrpSpPr>
          <p:cNvPr id="47110" name="Group 6"/>
          <p:cNvGrpSpPr>
            <a:grpSpLocks/>
          </p:cNvGrpSpPr>
          <p:nvPr/>
        </p:nvGrpSpPr>
        <p:grpSpPr bwMode="auto">
          <a:xfrm rot="2444757">
            <a:off x="1892300" y="5864225"/>
            <a:ext cx="379413" cy="288925"/>
            <a:chOff x="0" y="0"/>
            <a:chExt cx="379575" cy="288925"/>
          </a:xfrm>
        </p:grpSpPr>
        <p:sp>
          <p:nvSpPr>
            <p:cNvPr id="47111" name="Line 7"/>
            <p:cNvSpPr>
              <a:spLocks noChangeShapeType="1"/>
            </p:cNvSpPr>
            <p:nvPr/>
          </p:nvSpPr>
          <p:spPr bwMode="auto">
            <a:xfrm rot="20430220" flipH="1" flipV="1">
              <a:off x="162724" y="104179"/>
              <a:ext cx="216851" cy="142875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12" name="AutoShape 8"/>
            <p:cNvSpPr>
              <a:spLocks noChangeArrowheads="1"/>
            </p:cNvSpPr>
            <p:nvPr/>
          </p:nvSpPr>
          <p:spPr bwMode="auto">
            <a:xfrm rot="20430220">
              <a:off x="0" y="0"/>
              <a:ext cx="290198" cy="2889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04 h 21600"/>
                <a:gd name="T26" fmla="*/ 18396 w 21600"/>
                <a:gd name="T27" fmla="*/ 183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2225" cmpd="sng">
              <a:solidFill>
                <a:srgbClr val="FF0000">
                  <a:alpha val="2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7113" name="Line 6"/>
          <p:cNvSpPr>
            <a:spLocks noChangeShapeType="1"/>
          </p:cNvSpPr>
          <p:nvPr/>
        </p:nvSpPr>
        <p:spPr bwMode="auto">
          <a:xfrm rot="7317938">
            <a:off x="2085975" y="5448300"/>
            <a:ext cx="831850" cy="355600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7114" name="Group 10"/>
          <p:cNvGrpSpPr>
            <a:grpSpLocks/>
          </p:cNvGrpSpPr>
          <p:nvPr/>
        </p:nvGrpSpPr>
        <p:grpSpPr bwMode="auto">
          <a:xfrm rot="2444757">
            <a:off x="1119188" y="3375025"/>
            <a:ext cx="379412" cy="288925"/>
            <a:chOff x="0" y="0"/>
            <a:chExt cx="379575" cy="288925"/>
          </a:xfrm>
        </p:grpSpPr>
        <p:sp>
          <p:nvSpPr>
            <p:cNvPr id="47115" name="Line 7"/>
            <p:cNvSpPr>
              <a:spLocks noChangeShapeType="1"/>
            </p:cNvSpPr>
            <p:nvPr/>
          </p:nvSpPr>
          <p:spPr bwMode="auto">
            <a:xfrm rot="20430220" flipH="1" flipV="1">
              <a:off x="162724" y="104179"/>
              <a:ext cx="216851" cy="142875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16" name="AutoShape 8"/>
            <p:cNvSpPr>
              <a:spLocks noChangeArrowheads="1"/>
            </p:cNvSpPr>
            <p:nvPr/>
          </p:nvSpPr>
          <p:spPr bwMode="auto">
            <a:xfrm rot="20430220">
              <a:off x="0" y="0"/>
              <a:ext cx="290198" cy="2889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04 h 21600"/>
                <a:gd name="T26" fmla="*/ 18396 w 21600"/>
                <a:gd name="T27" fmla="*/ 183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2225" cmpd="sng">
              <a:solidFill>
                <a:srgbClr val="FF0000">
                  <a:alpha val="2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7117" name="Line 6"/>
          <p:cNvSpPr>
            <a:spLocks noChangeShapeType="1"/>
          </p:cNvSpPr>
          <p:nvPr/>
        </p:nvSpPr>
        <p:spPr bwMode="auto">
          <a:xfrm rot="7317938">
            <a:off x="1798638" y="3405188"/>
            <a:ext cx="188912" cy="976312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7118" name="Group 14"/>
          <p:cNvGrpSpPr>
            <a:grpSpLocks/>
          </p:cNvGrpSpPr>
          <p:nvPr/>
        </p:nvGrpSpPr>
        <p:grpSpPr bwMode="auto">
          <a:xfrm>
            <a:off x="2268538" y="3502025"/>
            <a:ext cx="3005137" cy="1009650"/>
            <a:chOff x="0" y="0"/>
            <a:chExt cx="2857542" cy="627065"/>
          </a:xfrm>
        </p:grpSpPr>
        <p:sp>
          <p:nvSpPr>
            <p:cNvPr id="47119" name="AutoShape 5"/>
            <p:cNvSpPr>
              <a:spLocks noChangeArrowheads="1"/>
            </p:cNvSpPr>
            <p:nvPr/>
          </p:nvSpPr>
          <p:spPr bwMode="auto">
            <a:xfrm>
              <a:off x="127002" y="125413"/>
              <a:ext cx="2730540" cy="501652"/>
            </a:xfrm>
            <a:prstGeom prst="flowChartAlternateProcess">
              <a:avLst/>
            </a:prstGeom>
            <a:solidFill>
              <a:srgbClr val="D3E2F1"/>
            </a:solidFill>
            <a:ln>
              <a:noFill/>
            </a:ln>
            <a:effectLst>
              <a:outerShdw dist="17961" dir="2700000" algn="ctr" rotWithShape="0">
                <a:srgbClr val="7F889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点击</a:t>
              </a:r>
              <a:r>
                <a:rPr 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“</a:t>
              </a:r>
              <a:r>
                <a:rPr lang="zh-CN" alt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提前还款申请</a:t>
              </a:r>
              <a:r>
                <a:rPr 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”</a:t>
              </a:r>
              <a:r>
                <a:rPr lang="zh-CN" alt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超链接，进入提前还款申请概要信息页面。</a:t>
              </a:r>
              <a:endParaRPr lang="zh-CN" altLang="en-US" sz="20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endParaRPr>
            </a:p>
          </p:txBody>
        </p:sp>
        <p:sp>
          <p:nvSpPr>
            <p:cNvPr id="47120" name="Oval 10"/>
            <p:cNvSpPr>
              <a:spLocks noChangeArrowheads="1"/>
            </p:cNvSpPr>
            <p:nvPr/>
          </p:nvSpPr>
          <p:spPr bwMode="auto">
            <a:xfrm>
              <a:off x="0" y="0"/>
              <a:ext cx="269879" cy="269876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华文楷体" pitchFamily="2" charset="-122"/>
                  <a:sym typeface="Arial" pitchFamily="34" charset="0"/>
                </a:rPr>
                <a:t>1</a:t>
              </a:r>
              <a:endParaRPr lang="zh-CN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华文楷体" pitchFamily="2" charset="-122"/>
                <a:sym typeface="Arial" pitchFamily="34" charset="0"/>
              </a:endParaRPr>
            </a:p>
          </p:txBody>
        </p:sp>
      </p:grpSp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2786063" y="4510088"/>
            <a:ext cx="2857500" cy="1062037"/>
            <a:chOff x="0" y="0"/>
            <a:chExt cx="2857542" cy="642945"/>
          </a:xfrm>
        </p:grpSpPr>
        <p:sp>
          <p:nvSpPr>
            <p:cNvPr id="47122" name="AutoShape 5"/>
            <p:cNvSpPr>
              <a:spLocks noChangeArrowheads="1"/>
            </p:cNvSpPr>
            <p:nvPr/>
          </p:nvSpPr>
          <p:spPr bwMode="auto">
            <a:xfrm>
              <a:off x="127002" y="125414"/>
              <a:ext cx="2730540" cy="517531"/>
            </a:xfrm>
            <a:prstGeom prst="flowChartAlternateProcess">
              <a:avLst/>
            </a:prstGeom>
            <a:solidFill>
              <a:srgbClr val="D3E2F1"/>
            </a:solidFill>
            <a:ln>
              <a:noFill/>
            </a:ln>
            <a:effectLst>
              <a:outerShdw dist="17961" dir="2700000" algn="ctr" rotWithShape="0">
                <a:srgbClr val="7F889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点击</a:t>
              </a:r>
              <a:r>
                <a:rPr lang="en-US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“</a:t>
              </a:r>
              <a:r>
                <a:rPr lang="zh-CN" altLang="en-US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新增</a:t>
              </a:r>
              <a:r>
                <a:rPr lang="en-US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”</a:t>
              </a:r>
              <a:r>
                <a:rPr lang="zh-CN" altLang="en-US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按钮，进入提前还款申请新增页面。</a:t>
              </a:r>
              <a:endParaRPr lang="zh-CN" altLang="en-US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endParaRPr>
            </a:p>
          </p:txBody>
        </p:sp>
        <p:sp>
          <p:nvSpPr>
            <p:cNvPr id="47123" name="Oval 10"/>
            <p:cNvSpPr>
              <a:spLocks noChangeArrowheads="1"/>
            </p:cNvSpPr>
            <p:nvPr/>
          </p:nvSpPr>
          <p:spPr bwMode="auto">
            <a:xfrm>
              <a:off x="0" y="0"/>
              <a:ext cx="269879" cy="269878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华文楷体" pitchFamily="2" charset="-122"/>
                  <a:sym typeface="Arial" pitchFamily="34" charset="0"/>
                </a:rPr>
                <a:t>2</a:t>
              </a:r>
              <a:endParaRPr lang="zh-CN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华文楷体" pitchFamily="2" charset="-122"/>
                <a:sym typeface="Arial" pitchFamily="34" charset="0"/>
              </a:endParaRPr>
            </a:p>
          </p:txBody>
        </p:sp>
      </p:grp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6732588" y="6237288"/>
            <a:ext cx="2087562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1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17" descr="Snap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285874"/>
            <a:ext cx="5699546" cy="5259337"/>
          </a:xfrm>
          <a:prstGeom prst="rect">
            <a:avLst/>
          </a:prstGeom>
          <a:noFill/>
          <a:ln w="9525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标题 1"/>
          <p:cNvSpPr>
            <a:spLocks noGrp="1"/>
          </p:cNvSpPr>
          <p:nvPr>
            <p:ph type="title" idx="4294967295"/>
          </p:nvPr>
        </p:nvSpPr>
        <p:spPr>
          <a:xfrm>
            <a:off x="485775" y="214313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17375E"/>
                </a:solidFill>
              </a:rPr>
              <a:t>2</a:t>
            </a:r>
            <a:r>
              <a:rPr lang="en-US" sz="3600" b="1" dirty="0" smtClean="0">
                <a:solidFill>
                  <a:srgbClr val="17375E"/>
                </a:solidFill>
              </a:rPr>
              <a:t>.</a:t>
            </a:r>
            <a:r>
              <a:rPr lang="zh-CN" altLang="en-US" sz="3600" b="1" dirty="0">
                <a:solidFill>
                  <a:srgbClr val="17375E"/>
                </a:solidFill>
              </a:rPr>
              <a:t>提前还款申请　</a:t>
            </a:r>
            <a:r>
              <a:rPr lang="zh-CN" altLang="en-US" sz="2800" b="1" dirty="0">
                <a:solidFill>
                  <a:srgbClr val="17375E"/>
                </a:solidFill>
              </a:rPr>
              <a:t>新增（续）</a:t>
            </a:r>
          </a:p>
        </p:txBody>
      </p:sp>
      <p:sp>
        <p:nvSpPr>
          <p:cNvPr id="48132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989CA0E8-7E44-43BA-ABEB-C0171F88A3B6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4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4287838" y="1844675"/>
            <a:ext cx="2733675" cy="1728788"/>
            <a:chOff x="0" y="0"/>
            <a:chExt cx="2000278" cy="627065"/>
          </a:xfrm>
        </p:grpSpPr>
        <p:sp>
          <p:nvSpPr>
            <p:cNvPr id="48134" name="AutoShape 5"/>
            <p:cNvSpPr>
              <a:spLocks noChangeArrowheads="1"/>
            </p:cNvSpPr>
            <p:nvPr/>
          </p:nvSpPr>
          <p:spPr bwMode="auto">
            <a:xfrm>
              <a:off x="127002" y="125413"/>
              <a:ext cx="1873276" cy="501652"/>
            </a:xfrm>
            <a:prstGeom prst="flowChartAlternateProcess">
              <a:avLst/>
            </a:prstGeom>
            <a:solidFill>
              <a:srgbClr val="D3E2F1"/>
            </a:solidFill>
            <a:ln>
              <a:noFill/>
            </a:ln>
            <a:effectLst>
              <a:outerShdw dist="17961" dir="2700000" algn="ctr" rotWithShape="0">
                <a:srgbClr val="7F889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1300" b="1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  <a:sym typeface="Arial" pitchFamily="34" charset="0"/>
                </a:rPr>
                <a:t>   </a:t>
              </a:r>
              <a:r>
                <a:rPr lang="zh-CN" altLang="en-US" sz="2000" b="1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  <a:sym typeface="Arial" pitchFamily="34" charset="0"/>
                </a:rPr>
                <a:t>选择贷款合同记录。每次只能选择一个合同号，如果有</a:t>
              </a:r>
              <a:r>
                <a:rPr lang="en-US" sz="2000" b="1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  <a:sym typeface="Arial" pitchFamily="34" charset="0"/>
                </a:rPr>
                <a:t>2-3</a:t>
              </a:r>
              <a:r>
                <a:rPr lang="zh-CN" altLang="en-US" sz="2000" b="1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  <a:sym typeface="Arial" pitchFamily="34" charset="0"/>
                </a:rPr>
                <a:t>个合同，则要申请</a:t>
              </a:r>
              <a:r>
                <a:rPr lang="en-US" sz="2000" b="1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  <a:sym typeface="Arial" pitchFamily="34" charset="0"/>
                </a:rPr>
                <a:t>2-3</a:t>
              </a:r>
              <a:r>
                <a:rPr lang="zh-CN" altLang="en-US" sz="2000" b="1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  <a:sym typeface="Arial" pitchFamily="34" charset="0"/>
                </a:rPr>
                <a:t>次</a:t>
              </a:r>
            </a:p>
          </p:txBody>
        </p:sp>
        <p:sp>
          <p:nvSpPr>
            <p:cNvPr id="48135" name="Oval 10"/>
            <p:cNvSpPr>
              <a:spLocks noChangeArrowheads="1"/>
            </p:cNvSpPr>
            <p:nvPr/>
          </p:nvSpPr>
          <p:spPr bwMode="auto">
            <a:xfrm>
              <a:off x="0" y="0"/>
              <a:ext cx="269879" cy="269876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华文楷体" pitchFamily="2" charset="-122"/>
                  <a:sym typeface="Arial" pitchFamily="34" charset="0"/>
                </a:rPr>
                <a:t>1</a:t>
              </a:r>
              <a:endParaRPr lang="zh-CN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华文楷体" pitchFamily="2" charset="-122"/>
                <a:sym typeface="Arial" pitchFamily="34" charset="0"/>
              </a:endParaRPr>
            </a:p>
          </p:txBody>
        </p:sp>
      </p:grpSp>
      <p:sp>
        <p:nvSpPr>
          <p:cNvPr id="48136" name="Line 6"/>
          <p:cNvSpPr>
            <a:spLocks noChangeShapeType="1"/>
          </p:cNvSpPr>
          <p:nvPr/>
        </p:nvSpPr>
        <p:spPr bwMode="auto">
          <a:xfrm rot="7317938">
            <a:off x="3700463" y="1665288"/>
            <a:ext cx="46037" cy="1506537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137" name="Line 6"/>
          <p:cNvSpPr>
            <a:spLocks noChangeShapeType="1"/>
          </p:cNvSpPr>
          <p:nvPr/>
        </p:nvSpPr>
        <p:spPr bwMode="auto">
          <a:xfrm rot="7317938">
            <a:off x="916782" y="5137944"/>
            <a:ext cx="811212" cy="82550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8138" name="Group 10"/>
          <p:cNvGrpSpPr>
            <a:grpSpLocks/>
          </p:cNvGrpSpPr>
          <p:nvPr/>
        </p:nvGrpSpPr>
        <p:grpSpPr bwMode="auto">
          <a:xfrm rot="2471493">
            <a:off x="833438" y="5375275"/>
            <a:ext cx="379412" cy="288925"/>
            <a:chOff x="0" y="0"/>
            <a:chExt cx="379575" cy="288925"/>
          </a:xfrm>
        </p:grpSpPr>
        <p:sp>
          <p:nvSpPr>
            <p:cNvPr id="48139" name="Line 7"/>
            <p:cNvSpPr>
              <a:spLocks noChangeShapeType="1"/>
            </p:cNvSpPr>
            <p:nvPr/>
          </p:nvSpPr>
          <p:spPr bwMode="auto">
            <a:xfrm rot="20430220" flipH="1" flipV="1">
              <a:off x="162724" y="104179"/>
              <a:ext cx="216851" cy="142875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40" name="AutoShape 8"/>
            <p:cNvSpPr>
              <a:spLocks noChangeArrowheads="1"/>
            </p:cNvSpPr>
            <p:nvPr/>
          </p:nvSpPr>
          <p:spPr bwMode="auto">
            <a:xfrm rot="20430220">
              <a:off x="0" y="0"/>
              <a:ext cx="290198" cy="2889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04 h 21600"/>
                <a:gd name="T26" fmla="*/ 18396 w 21600"/>
                <a:gd name="T27" fmla="*/ 183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2225" cmpd="sng">
              <a:solidFill>
                <a:srgbClr val="FF0000">
                  <a:alpha val="2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8141" name="Group 13"/>
          <p:cNvGrpSpPr>
            <a:grpSpLocks/>
          </p:cNvGrpSpPr>
          <p:nvPr/>
        </p:nvGrpSpPr>
        <p:grpSpPr bwMode="auto">
          <a:xfrm>
            <a:off x="1501775" y="4221163"/>
            <a:ext cx="3070225" cy="922337"/>
            <a:chOff x="0" y="0"/>
            <a:chExt cx="3071834" cy="785812"/>
          </a:xfrm>
        </p:grpSpPr>
        <p:sp>
          <p:nvSpPr>
            <p:cNvPr id="48142" name="AutoShape 5"/>
            <p:cNvSpPr>
              <a:spLocks noChangeArrowheads="1"/>
            </p:cNvSpPr>
            <p:nvPr/>
          </p:nvSpPr>
          <p:spPr bwMode="auto">
            <a:xfrm>
              <a:off x="152401" y="125412"/>
              <a:ext cx="2919433" cy="660400"/>
            </a:xfrm>
            <a:prstGeom prst="flowChartAlternateProcess">
              <a:avLst/>
            </a:prstGeom>
            <a:solidFill>
              <a:srgbClr val="D3E2F1"/>
            </a:solidFill>
            <a:ln>
              <a:noFill/>
            </a:ln>
            <a:effectLst>
              <a:outerShdw dist="17961" dir="2700000" algn="ctr" rotWithShape="0">
                <a:srgbClr val="7F889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16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选择贷款合同记录后，点击</a:t>
              </a:r>
              <a:r>
                <a:rPr lang="en-US" sz="16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“</a:t>
              </a:r>
              <a:r>
                <a:rPr lang="zh-CN" altLang="en-US" sz="16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确定</a:t>
              </a:r>
              <a:r>
                <a:rPr lang="en-US" sz="16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”</a:t>
              </a:r>
              <a:r>
                <a:rPr lang="zh-CN" altLang="en-US" sz="16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按钮，系统保存提前还款申请信息。</a:t>
              </a:r>
              <a:endParaRPr lang="zh-CN" altLang="en-US" sz="16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endParaRPr>
            </a:p>
          </p:txBody>
        </p:sp>
        <p:sp>
          <p:nvSpPr>
            <p:cNvPr id="48143" name="Oval 10"/>
            <p:cNvSpPr>
              <a:spLocks noChangeArrowheads="1"/>
            </p:cNvSpPr>
            <p:nvPr/>
          </p:nvSpPr>
          <p:spPr bwMode="auto">
            <a:xfrm>
              <a:off x="0" y="0"/>
              <a:ext cx="285752" cy="285750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华文楷体" pitchFamily="2" charset="-122"/>
                  <a:sym typeface="Arial" pitchFamily="34" charset="0"/>
                </a:rPr>
                <a:t>2</a:t>
              </a:r>
              <a:endParaRPr lang="zh-CN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华文楷体" pitchFamily="2" charset="-122"/>
                <a:sym typeface="Arial" pitchFamily="34" charset="0"/>
              </a:endParaRPr>
            </a:p>
          </p:txBody>
        </p:sp>
      </p:grp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6659563" y="6165850"/>
            <a:ext cx="208915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6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1"/>
          <p:cNvSpPr>
            <a:spLocks noGrp="1"/>
          </p:cNvSpPr>
          <p:nvPr>
            <p:ph type="title" idx="4294967295"/>
          </p:nvPr>
        </p:nvSpPr>
        <p:spPr>
          <a:xfrm>
            <a:off x="485775" y="214313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17375E"/>
                </a:solidFill>
              </a:rPr>
              <a:t>2</a:t>
            </a:r>
            <a:r>
              <a:rPr lang="en-US" sz="3600" b="1" dirty="0" smtClean="0">
                <a:solidFill>
                  <a:srgbClr val="17375E"/>
                </a:solidFill>
              </a:rPr>
              <a:t>.</a:t>
            </a:r>
            <a:r>
              <a:rPr lang="zh-CN" altLang="en-US" sz="3600" b="1" dirty="0">
                <a:solidFill>
                  <a:srgbClr val="17375E"/>
                </a:solidFill>
              </a:rPr>
              <a:t>提前还款申请　</a:t>
            </a:r>
            <a:r>
              <a:rPr lang="zh-CN" altLang="en-US" sz="2800" b="1" dirty="0">
                <a:solidFill>
                  <a:srgbClr val="17375E"/>
                </a:solidFill>
              </a:rPr>
              <a:t>（支付宝）</a:t>
            </a:r>
          </a:p>
        </p:txBody>
      </p:sp>
      <p:sp>
        <p:nvSpPr>
          <p:cNvPr id="49155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121482A4-C7FB-4BE7-9AF2-564A2D5E8443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5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659563" y="6165850"/>
            <a:ext cx="208915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9157" name="Picture 5" descr="W4C{MXYIJJGH$XGG4)]_7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12825"/>
            <a:ext cx="6086475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389313" y="895350"/>
            <a:ext cx="2351087" cy="641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1">
                <a:solidFill>
                  <a:srgbClr val="FF0000"/>
                </a:solidFill>
                <a:latin typeface="Arial" pitchFamily="34" charset="0"/>
              </a:rPr>
              <a:t>点击“查看”确定支付宝登陆账号</a:t>
            </a:r>
          </a:p>
        </p:txBody>
      </p:sp>
      <p:sp>
        <p:nvSpPr>
          <p:cNvPr id="49159" name="箭头 889"/>
          <p:cNvSpPr>
            <a:spLocks noChangeShapeType="1"/>
          </p:cNvSpPr>
          <p:nvPr/>
        </p:nvSpPr>
        <p:spPr bwMode="auto">
          <a:xfrm>
            <a:off x="3263900" y="2211388"/>
            <a:ext cx="1384300" cy="1539875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865813" y="3176588"/>
            <a:ext cx="2855912" cy="914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1">
                <a:solidFill>
                  <a:srgbClr val="000000"/>
                </a:solidFill>
                <a:latin typeface="Arial" pitchFamily="34" charset="0"/>
              </a:rPr>
              <a:t>按照初始密码，点击“支付宝”进行登陆(第一次登录后要修改登录密码）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2982913" y="1063625"/>
            <a:ext cx="503237" cy="1133475"/>
          </a:xfrm>
          <a:prstGeom prst="downArrow">
            <a:avLst>
              <a:gd name="adj1" fmla="val 50000"/>
              <a:gd name="adj2" fmla="val 56309"/>
            </a:avLst>
          </a:prstGeom>
          <a:solidFill>
            <a:srgbClr val="FF000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162" name="双箭头 894"/>
          <p:cNvSpPr>
            <a:spLocks noChangeShapeType="1"/>
          </p:cNvSpPr>
          <p:nvPr/>
        </p:nvSpPr>
        <p:spPr bwMode="auto">
          <a:xfrm>
            <a:off x="4873625" y="2492375"/>
            <a:ext cx="1524000" cy="741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163" name="双箭头 895"/>
          <p:cNvSpPr>
            <a:spLocks noChangeShapeType="1"/>
          </p:cNvSpPr>
          <p:nvPr/>
        </p:nvSpPr>
        <p:spPr bwMode="auto">
          <a:xfrm>
            <a:off x="7350125" y="2547938"/>
            <a:ext cx="950913" cy="6858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5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 idx="4294967295"/>
          </p:nvPr>
        </p:nvSpPr>
        <p:spPr>
          <a:xfrm>
            <a:off x="485775" y="214313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17375E"/>
                </a:solidFill>
              </a:rPr>
              <a:t>2</a:t>
            </a:r>
            <a:r>
              <a:rPr lang="en-US" sz="3600" b="1" dirty="0" smtClean="0">
                <a:solidFill>
                  <a:srgbClr val="17375E"/>
                </a:solidFill>
              </a:rPr>
              <a:t>.</a:t>
            </a:r>
            <a:r>
              <a:rPr lang="zh-CN" altLang="en-US" sz="3600" b="1" dirty="0">
                <a:solidFill>
                  <a:srgbClr val="17375E"/>
                </a:solidFill>
              </a:rPr>
              <a:t>提前还款申请　</a:t>
            </a:r>
            <a:r>
              <a:rPr lang="zh-CN" altLang="en-US" sz="2800" b="1" dirty="0">
                <a:solidFill>
                  <a:srgbClr val="17375E"/>
                </a:solidFill>
              </a:rPr>
              <a:t>（支付宝充值）</a:t>
            </a:r>
          </a:p>
        </p:txBody>
      </p:sp>
      <p:sp>
        <p:nvSpPr>
          <p:cNvPr id="50179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2E148E12-17B4-4A2C-B32E-BD7D67919FA1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6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659563" y="6165850"/>
            <a:ext cx="208915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0181" name="Picture 5" descr="$)L]LA%Q%U_78LFT83489L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38213"/>
            <a:ext cx="773271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058988" y="3135313"/>
            <a:ext cx="307975" cy="965200"/>
          </a:xfrm>
          <a:prstGeom prst="upArrow">
            <a:avLst>
              <a:gd name="adj1" fmla="val 50000"/>
              <a:gd name="adj2" fmla="val 78351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781175" y="3989388"/>
            <a:ext cx="156845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Arial" pitchFamily="34" charset="0"/>
              </a:rPr>
              <a:t>选择“充值</a:t>
            </a:r>
            <a:r>
              <a:rPr lang="zh-CN" altLang="en-US" sz="2400">
                <a:solidFill>
                  <a:srgbClr val="FF0000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3430588" y="4143375"/>
            <a:ext cx="1063625" cy="2238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0185" name="Picture 9" descr="RT@T(QCHE%E~ZE`KA]U]5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511425"/>
            <a:ext cx="464661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348288" y="2632075"/>
            <a:ext cx="1958975" cy="1189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Arial" pitchFamily="34" charset="0"/>
              </a:rPr>
              <a:t>输入所需充入的金额，选择“充值到余额"随后金额会自动扣除</a:t>
            </a: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7335838" y="3051175"/>
            <a:ext cx="825500" cy="293688"/>
          </a:xfrm>
          <a:prstGeom prst="notchedRightArrow">
            <a:avLst>
              <a:gd name="adj1" fmla="val 50000"/>
              <a:gd name="adj2" fmla="val 7027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5788025" y="3575050"/>
            <a:ext cx="293688" cy="3683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b="1">
                <a:solidFill>
                  <a:srgbClr val="0000FF"/>
                </a:solidFill>
                <a:latin typeface="Arial" pitchFamily="34" charset="0"/>
                <a:sym typeface="Arial" pitchFamily="34" charset="0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221964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10" descr="Snap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286750" cy="4500563"/>
          </a:xfrm>
          <a:prstGeom prst="rect">
            <a:avLst/>
          </a:prstGeom>
          <a:noFill/>
          <a:ln w="9525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标题 1"/>
          <p:cNvSpPr>
            <a:spLocks noGrp="1"/>
          </p:cNvSpPr>
          <p:nvPr>
            <p:ph type="title" idx="4294967295"/>
          </p:nvPr>
        </p:nvSpPr>
        <p:spPr>
          <a:xfrm>
            <a:off x="485775" y="214313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17375E"/>
                </a:solidFill>
              </a:rPr>
              <a:t>2</a:t>
            </a:r>
            <a:r>
              <a:rPr lang="en-US" sz="3600" b="1" dirty="0" smtClean="0">
                <a:solidFill>
                  <a:srgbClr val="17375E"/>
                </a:solidFill>
              </a:rPr>
              <a:t>.</a:t>
            </a:r>
            <a:r>
              <a:rPr lang="zh-CN" altLang="en-US" sz="3600" b="1" dirty="0">
                <a:solidFill>
                  <a:srgbClr val="17375E"/>
                </a:solidFill>
              </a:rPr>
              <a:t>提前还款申请　</a:t>
            </a:r>
            <a:r>
              <a:rPr lang="zh-CN" altLang="en-US" sz="2800" b="1" dirty="0">
                <a:solidFill>
                  <a:srgbClr val="17375E"/>
                </a:solidFill>
              </a:rPr>
              <a:t>新增</a:t>
            </a:r>
          </a:p>
        </p:txBody>
      </p:sp>
      <p:sp>
        <p:nvSpPr>
          <p:cNvPr id="51204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E3388FE0-6135-452D-8A36-253C9879A2FA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7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05" name="文本占位符 22"/>
          <p:cNvSpPr>
            <a:spLocks noGrp="1"/>
          </p:cNvSpPr>
          <p:nvPr>
            <p:ph type="body" sz="quarter" idx="4294967295"/>
          </p:nvPr>
        </p:nvSpPr>
        <p:spPr>
          <a:xfrm>
            <a:off x="500063" y="1000125"/>
            <a:ext cx="8215312" cy="642938"/>
          </a:xfrm>
        </p:spPr>
        <p:txBody>
          <a:bodyPr/>
          <a:lstStyle/>
          <a:p>
            <a:pPr marL="180975" indent="-180975" eaLnBrk="1" hangingPunct="1">
              <a:buFont typeface="Wingdings" pitchFamily="2" charset="2"/>
              <a:buChar char="n"/>
            </a:pPr>
            <a:r>
              <a:rPr lang="zh-CN" altLang="en-US" sz="1600">
                <a:latin typeface="华文楷体" pitchFamily="2" charset="-122"/>
                <a:ea typeface="华文楷体" pitchFamily="2" charset="-122"/>
              </a:rPr>
              <a:t>操作角色：学生</a:t>
            </a:r>
            <a:endParaRPr lang="en-US" sz="1600">
              <a:latin typeface="华文楷体" pitchFamily="2" charset="-122"/>
              <a:ea typeface="华文楷体" pitchFamily="2" charset="-122"/>
            </a:endParaRPr>
          </a:p>
          <a:p>
            <a:pPr marL="180975" indent="-180975" eaLnBrk="1" hangingPunct="1">
              <a:buFont typeface="Wingdings" pitchFamily="2" charset="2"/>
              <a:buChar char="n"/>
            </a:pPr>
            <a:r>
              <a:rPr lang="zh-CN" altLang="en-US" sz="1600">
                <a:latin typeface="华文楷体" pitchFamily="2" charset="-122"/>
                <a:ea typeface="华文楷体" pitchFamily="2" charset="-122"/>
              </a:rPr>
              <a:t>访问路径：在线系统→提前还款申请</a:t>
            </a:r>
          </a:p>
        </p:txBody>
      </p:sp>
      <p:grpSp>
        <p:nvGrpSpPr>
          <p:cNvPr id="51206" name="Group 6"/>
          <p:cNvGrpSpPr>
            <a:grpSpLocks/>
          </p:cNvGrpSpPr>
          <p:nvPr/>
        </p:nvGrpSpPr>
        <p:grpSpPr bwMode="auto">
          <a:xfrm rot="2444757">
            <a:off x="1892300" y="5864225"/>
            <a:ext cx="379413" cy="288925"/>
            <a:chOff x="0" y="0"/>
            <a:chExt cx="379575" cy="288925"/>
          </a:xfrm>
        </p:grpSpPr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 rot="20430220" flipH="1" flipV="1">
              <a:off x="162724" y="104179"/>
              <a:ext cx="216851" cy="142875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208" name="AutoShape 8"/>
            <p:cNvSpPr>
              <a:spLocks noChangeArrowheads="1"/>
            </p:cNvSpPr>
            <p:nvPr/>
          </p:nvSpPr>
          <p:spPr bwMode="auto">
            <a:xfrm rot="20430220">
              <a:off x="0" y="0"/>
              <a:ext cx="290198" cy="2889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04 h 21600"/>
                <a:gd name="T26" fmla="*/ 18396 w 21600"/>
                <a:gd name="T27" fmla="*/ 183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2225" cmpd="sng">
              <a:solidFill>
                <a:srgbClr val="FF0000">
                  <a:alpha val="2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1209" name="Line 6"/>
          <p:cNvSpPr>
            <a:spLocks noChangeShapeType="1"/>
          </p:cNvSpPr>
          <p:nvPr/>
        </p:nvSpPr>
        <p:spPr bwMode="auto">
          <a:xfrm rot="7317938">
            <a:off x="2085975" y="5448300"/>
            <a:ext cx="831850" cy="355600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1210" name="Group 10"/>
          <p:cNvGrpSpPr>
            <a:grpSpLocks/>
          </p:cNvGrpSpPr>
          <p:nvPr/>
        </p:nvGrpSpPr>
        <p:grpSpPr bwMode="auto">
          <a:xfrm rot="2444757">
            <a:off x="1119188" y="3375025"/>
            <a:ext cx="379412" cy="288925"/>
            <a:chOff x="0" y="0"/>
            <a:chExt cx="379575" cy="288925"/>
          </a:xfrm>
        </p:grpSpPr>
        <p:sp>
          <p:nvSpPr>
            <p:cNvPr id="51211" name="Line 7"/>
            <p:cNvSpPr>
              <a:spLocks noChangeShapeType="1"/>
            </p:cNvSpPr>
            <p:nvPr/>
          </p:nvSpPr>
          <p:spPr bwMode="auto">
            <a:xfrm rot="20430220" flipH="1" flipV="1">
              <a:off x="162724" y="104179"/>
              <a:ext cx="216851" cy="142875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212" name="AutoShape 8"/>
            <p:cNvSpPr>
              <a:spLocks noChangeArrowheads="1"/>
            </p:cNvSpPr>
            <p:nvPr/>
          </p:nvSpPr>
          <p:spPr bwMode="auto">
            <a:xfrm rot="20430220">
              <a:off x="0" y="0"/>
              <a:ext cx="290198" cy="2889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04 h 21600"/>
                <a:gd name="T26" fmla="*/ 18396 w 21600"/>
                <a:gd name="T27" fmla="*/ 183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2225" cmpd="sng">
              <a:solidFill>
                <a:srgbClr val="FF0000">
                  <a:alpha val="2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1213" name="Line 6"/>
          <p:cNvSpPr>
            <a:spLocks noChangeShapeType="1"/>
          </p:cNvSpPr>
          <p:nvPr/>
        </p:nvSpPr>
        <p:spPr bwMode="auto">
          <a:xfrm rot="7317938">
            <a:off x="1798638" y="3405188"/>
            <a:ext cx="188912" cy="976312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1214" name="Group 14"/>
          <p:cNvGrpSpPr>
            <a:grpSpLocks/>
          </p:cNvGrpSpPr>
          <p:nvPr/>
        </p:nvGrpSpPr>
        <p:grpSpPr bwMode="auto">
          <a:xfrm>
            <a:off x="2268538" y="3502025"/>
            <a:ext cx="3005137" cy="1009650"/>
            <a:chOff x="0" y="0"/>
            <a:chExt cx="2857542" cy="627065"/>
          </a:xfrm>
        </p:grpSpPr>
        <p:sp>
          <p:nvSpPr>
            <p:cNvPr id="51215" name="AutoShape 5"/>
            <p:cNvSpPr>
              <a:spLocks noChangeArrowheads="1"/>
            </p:cNvSpPr>
            <p:nvPr/>
          </p:nvSpPr>
          <p:spPr bwMode="auto">
            <a:xfrm>
              <a:off x="127002" y="125413"/>
              <a:ext cx="2730540" cy="501652"/>
            </a:xfrm>
            <a:prstGeom prst="flowChartAlternateProcess">
              <a:avLst/>
            </a:prstGeom>
            <a:solidFill>
              <a:srgbClr val="D3E2F1"/>
            </a:solidFill>
            <a:ln>
              <a:noFill/>
            </a:ln>
            <a:effectLst>
              <a:outerShdw dist="17961" dir="2700000" algn="ctr" rotWithShape="0">
                <a:srgbClr val="7F889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点击</a:t>
              </a:r>
              <a:r>
                <a:rPr 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“</a:t>
              </a:r>
              <a:r>
                <a:rPr lang="zh-CN" alt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提前还款申请</a:t>
              </a:r>
              <a:r>
                <a:rPr 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”</a:t>
              </a:r>
              <a:r>
                <a:rPr lang="zh-CN" alt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超链接，进入提前还款申请概要信息页面。</a:t>
              </a:r>
              <a:endParaRPr lang="zh-CN" altLang="en-US" sz="20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endParaRPr>
            </a:p>
          </p:txBody>
        </p:sp>
        <p:sp>
          <p:nvSpPr>
            <p:cNvPr id="51216" name="Oval 10"/>
            <p:cNvSpPr>
              <a:spLocks noChangeArrowheads="1"/>
            </p:cNvSpPr>
            <p:nvPr/>
          </p:nvSpPr>
          <p:spPr bwMode="auto">
            <a:xfrm>
              <a:off x="0" y="0"/>
              <a:ext cx="269879" cy="269876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华文楷体" pitchFamily="2" charset="-122"/>
                  <a:sym typeface="Arial" pitchFamily="34" charset="0"/>
                </a:rPr>
                <a:t>1</a:t>
              </a:r>
              <a:endParaRPr lang="zh-CN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华文楷体" pitchFamily="2" charset="-122"/>
                <a:sym typeface="Arial" pitchFamily="34" charset="0"/>
              </a:endParaRPr>
            </a:p>
          </p:txBody>
        </p:sp>
      </p:grpSp>
      <p:grpSp>
        <p:nvGrpSpPr>
          <p:cNvPr id="51217" name="Group 17"/>
          <p:cNvGrpSpPr>
            <a:grpSpLocks/>
          </p:cNvGrpSpPr>
          <p:nvPr/>
        </p:nvGrpSpPr>
        <p:grpSpPr bwMode="auto">
          <a:xfrm>
            <a:off x="2786063" y="4510088"/>
            <a:ext cx="2857500" cy="1062037"/>
            <a:chOff x="0" y="0"/>
            <a:chExt cx="2857542" cy="642945"/>
          </a:xfrm>
        </p:grpSpPr>
        <p:sp>
          <p:nvSpPr>
            <p:cNvPr id="51218" name="AutoShape 5"/>
            <p:cNvSpPr>
              <a:spLocks noChangeArrowheads="1"/>
            </p:cNvSpPr>
            <p:nvPr/>
          </p:nvSpPr>
          <p:spPr bwMode="auto">
            <a:xfrm>
              <a:off x="127002" y="125414"/>
              <a:ext cx="2730540" cy="517531"/>
            </a:xfrm>
            <a:prstGeom prst="flowChartAlternateProcess">
              <a:avLst/>
            </a:prstGeom>
            <a:solidFill>
              <a:srgbClr val="D3E2F1"/>
            </a:solidFill>
            <a:ln>
              <a:noFill/>
            </a:ln>
            <a:effectLst>
              <a:outerShdw dist="17961" dir="2700000" algn="ctr" rotWithShape="0">
                <a:srgbClr val="7F889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点击</a:t>
              </a:r>
              <a:r>
                <a:rPr lang="en-US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“</a:t>
              </a:r>
              <a:r>
                <a:rPr lang="zh-CN" altLang="en-US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新增</a:t>
              </a:r>
              <a:r>
                <a:rPr lang="en-US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”</a:t>
              </a:r>
              <a:r>
                <a:rPr lang="zh-CN" altLang="en-US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按钮，进入提前还款申请新增页面。</a:t>
              </a:r>
              <a:endParaRPr lang="zh-CN" altLang="en-US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endParaRPr>
            </a:p>
          </p:txBody>
        </p:sp>
        <p:sp>
          <p:nvSpPr>
            <p:cNvPr id="51219" name="Oval 10"/>
            <p:cNvSpPr>
              <a:spLocks noChangeArrowheads="1"/>
            </p:cNvSpPr>
            <p:nvPr/>
          </p:nvSpPr>
          <p:spPr bwMode="auto">
            <a:xfrm>
              <a:off x="0" y="0"/>
              <a:ext cx="269879" cy="269878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华文楷体" pitchFamily="2" charset="-122"/>
                  <a:sym typeface="Arial" pitchFamily="34" charset="0"/>
                </a:rPr>
                <a:t>2</a:t>
              </a:r>
              <a:endParaRPr lang="zh-CN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华文楷体" pitchFamily="2" charset="-122"/>
                <a:sym typeface="Arial" pitchFamily="34" charset="0"/>
              </a:endParaRPr>
            </a:p>
          </p:txBody>
        </p:sp>
      </p:grp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6732588" y="6237288"/>
            <a:ext cx="2087562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0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20" descr="Snap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8286750" cy="4429125"/>
          </a:xfrm>
          <a:prstGeom prst="rect">
            <a:avLst/>
          </a:prstGeom>
          <a:noFill/>
          <a:ln w="9525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标题 1"/>
          <p:cNvSpPr>
            <a:spLocks noGrp="1"/>
          </p:cNvSpPr>
          <p:nvPr>
            <p:ph type="title" idx="4294967295"/>
          </p:nvPr>
        </p:nvSpPr>
        <p:spPr>
          <a:xfrm>
            <a:off x="485775" y="214313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17375E"/>
                </a:solidFill>
              </a:rPr>
              <a:t>2</a:t>
            </a:r>
            <a:r>
              <a:rPr lang="en-US" sz="3600" b="1" dirty="0" smtClean="0">
                <a:solidFill>
                  <a:srgbClr val="17375E"/>
                </a:solidFill>
              </a:rPr>
              <a:t>.</a:t>
            </a:r>
            <a:r>
              <a:rPr lang="zh-CN" altLang="en-US" sz="3600" b="1" dirty="0">
                <a:solidFill>
                  <a:srgbClr val="17375E"/>
                </a:solidFill>
              </a:rPr>
              <a:t>提前还款申请　</a:t>
            </a:r>
            <a:r>
              <a:rPr lang="zh-CN" altLang="en-US" sz="2800" b="1" dirty="0">
                <a:solidFill>
                  <a:srgbClr val="17375E"/>
                </a:solidFill>
              </a:rPr>
              <a:t>删除</a:t>
            </a:r>
          </a:p>
        </p:txBody>
      </p:sp>
      <p:sp>
        <p:nvSpPr>
          <p:cNvPr id="52228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C5312F55-F9E0-4966-AEC3-D4E4CE4EDCC4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8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229" name="文本占位符 22"/>
          <p:cNvSpPr>
            <a:spLocks noGrp="1"/>
          </p:cNvSpPr>
          <p:nvPr>
            <p:ph type="body" sz="quarter" idx="4294967295"/>
          </p:nvPr>
        </p:nvSpPr>
        <p:spPr>
          <a:xfrm>
            <a:off x="500063" y="1000125"/>
            <a:ext cx="8215312" cy="642938"/>
          </a:xfrm>
        </p:spPr>
        <p:txBody>
          <a:bodyPr/>
          <a:lstStyle/>
          <a:p>
            <a:pPr marL="180975" indent="-180975" eaLnBrk="1" hangingPunct="1">
              <a:buFont typeface="Wingdings" pitchFamily="2" charset="2"/>
              <a:buChar char="n"/>
            </a:pPr>
            <a:r>
              <a:rPr lang="zh-CN" altLang="en-US" sz="1600">
                <a:latin typeface="华文楷体" pitchFamily="2" charset="-122"/>
                <a:ea typeface="华文楷体" pitchFamily="2" charset="-122"/>
              </a:rPr>
              <a:t>操作角色：学生</a:t>
            </a:r>
            <a:endParaRPr lang="en-US" sz="1600">
              <a:latin typeface="华文楷体" pitchFamily="2" charset="-122"/>
              <a:ea typeface="华文楷体" pitchFamily="2" charset="-122"/>
            </a:endParaRPr>
          </a:p>
          <a:p>
            <a:pPr marL="180975" indent="-180975" eaLnBrk="1" hangingPunct="1">
              <a:buFont typeface="Wingdings" pitchFamily="2" charset="2"/>
              <a:buChar char="n"/>
            </a:pPr>
            <a:r>
              <a:rPr lang="zh-CN" altLang="en-US" sz="1600">
                <a:latin typeface="华文楷体" pitchFamily="2" charset="-122"/>
                <a:ea typeface="华文楷体" pitchFamily="2" charset="-122"/>
              </a:rPr>
              <a:t>访问路径：在线系统→提前还款申请</a:t>
            </a:r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2428875" y="2781300"/>
            <a:ext cx="2214563" cy="1296988"/>
            <a:chOff x="0" y="0"/>
            <a:chExt cx="2214562" cy="714380"/>
          </a:xfrm>
        </p:grpSpPr>
        <p:sp>
          <p:nvSpPr>
            <p:cNvPr id="52231" name="AutoShape 5"/>
            <p:cNvSpPr>
              <a:spLocks noChangeArrowheads="1"/>
            </p:cNvSpPr>
            <p:nvPr/>
          </p:nvSpPr>
          <p:spPr bwMode="auto">
            <a:xfrm>
              <a:off x="127000" y="125414"/>
              <a:ext cx="2087562" cy="588966"/>
            </a:xfrm>
            <a:prstGeom prst="flowChartAlternateProcess">
              <a:avLst/>
            </a:prstGeom>
            <a:solidFill>
              <a:srgbClr val="D3E2F1"/>
            </a:solidFill>
            <a:ln>
              <a:noFill/>
            </a:ln>
            <a:effectLst>
              <a:outerShdw dist="17961" dir="2700000" algn="ctr" rotWithShape="0">
                <a:srgbClr val="7F889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0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选择需要删除的提前还款申请信息。</a:t>
              </a:r>
            </a:p>
          </p:txBody>
        </p:sp>
        <p:sp>
          <p:nvSpPr>
            <p:cNvPr id="52232" name="Oval 10"/>
            <p:cNvSpPr>
              <a:spLocks noChangeArrowheads="1"/>
            </p:cNvSpPr>
            <p:nvPr/>
          </p:nvSpPr>
          <p:spPr bwMode="auto">
            <a:xfrm>
              <a:off x="0" y="0"/>
              <a:ext cx="269875" cy="269877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华文楷体" pitchFamily="2" charset="-122"/>
                  <a:sym typeface="Arial" pitchFamily="34" charset="0"/>
                </a:rPr>
                <a:t>1</a:t>
              </a:r>
              <a:endParaRPr lang="zh-CN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华文楷体" pitchFamily="2" charset="-122"/>
                <a:sym typeface="Arial" pitchFamily="34" charset="0"/>
              </a:endParaRPr>
            </a:p>
          </p:txBody>
        </p:sp>
      </p:grpSp>
      <p:sp>
        <p:nvSpPr>
          <p:cNvPr id="52233" name="Line 6"/>
          <p:cNvSpPr>
            <a:spLocks noChangeShapeType="1"/>
          </p:cNvSpPr>
          <p:nvPr/>
        </p:nvSpPr>
        <p:spPr bwMode="auto">
          <a:xfrm rot="7317938" flipH="1">
            <a:off x="2401888" y="3078163"/>
            <a:ext cx="46037" cy="357187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234" name="Line 6"/>
          <p:cNvSpPr>
            <a:spLocks noChangeShapeType="1"/>
          </p:cNvSpPr>
          <p:nvPr/>
        </p:nvSpPr>
        <p:spPr bwMode="auto">
          <a:xfrm rot="7317938">
            <a:off x="2776538" y="5503862"/>
            <a:ext cx="590550" cy="136525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3214688" y="4857750"/>
            <a:ext cx="2571750" cy="785813"/>
            <a:chOff x="0" y="0"/>
            <a:chExt cx="2571768" cy="785817"/>
          </a:xfrm>
        </p:grpSpPr>
        <p:sp>
          <p:nvSpPr>
            <p:cNvPr id="52236" name="AutoShape 5"/>
            <p:cNvSpPr>
              <a:spLocks noChangeArrowheads="1"/>
            </p:cNvSpPr>
            <p:nvPr/>
          </p:nvSpPr>
          <p:spPr bwMode="auto">
            <a:xfrm>
              <a:off x="127001" y="125414"/>
              <a:ext cx="2444767" cy="660403"/>
            </a:xfrm>
            <a:prstGeom prst="flowChartAlternateProcess">
              <a:avLst/>
            </a:prstGeom>
            <a:solidFill>
              <a:srgbClr val="D3E2F1"/>
            </a:solidFill>
            <a:ln>
              <a:noFill/>
            </a:ln>
            <a:effectLst>
              <a:outerShdw dist="17961" dir="2700000" algn="ctr" rotWithShape="0">
                <a:srgbClr val="7F889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16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点击</a:t>
              </a:r>
              <a:r>
                <a:rPr lang="en-US" sz="16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“</a:t>
              </a:r>
              <a:r>
                <a:rPr lang="zh-CN" altLang="en-US" sz="16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删除</a:t>
              </a:r>
              <a:r>
                <a:rPr lang="en-US" sz="16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”</a:t>
              </a:r>
              <a:r>
                <a:rPr lang="zh-CN" altLang="en-US" sz="16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按钮，系统显示确认操作提示框。</a:t>
              </a:r>
            </a:p>
          </p:txBody>
        </p:sp>
        <p:sp>
          <p:nvSpPr>
            <p:cNvPr id="52237" name="Oval 10"/>
            <p:cNvSpPr>
              <a:spLocks noChangeArrowheads="1"/>
            </p:cNvSpPr>
            <p:nvPr/>
          </p:nvSpPr>
          <p:spPr bwMode="auto">
            <a:xfrm>
              <a:off x="0" y="0"/>
              <a:ext cx="269877" cy="269876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华文楷体" pitchFamily="2" charset="-122"/>
                  <a:sym typeface="Arial" pitchFamily="34" charset="0"/>
                </a:rPr>
                <a:t>2</a:t>
              </a:r>
              <a:endParaRPr lang="zh-CN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华文楷体" pitchFamily="2" charset="-122"/>
                <a:sym typeface="Arial" pitchFamily="34" charset="0"/>
              </a:endParaRPr>
            </a:p>
          </p:txBody>
        </p:sp>
      </p:grpSp>
      <p:grpSp>
        <p:nvGrpSpPr>
          <p:cNvPr id="52238" name="Group 14"/>
          <p:cNvGrpSpPr>
            <a:grpSpLocks/>
          </p:cNvGrpSpPr>
          <p:nvPr/>
        </p:nvGrpSpPr>
        <p:grpSpPr bwMode="auto">
          <a:xfrm rot="2471493">
            <a:off x="2573338" y="5803900"/>
            <a:ext cx="379412" cy="288925"/>
            <a:chOff x="0" y="0"/>
            <a:chExt cx="379575" cy="288925"/>
          </a:xfrm>
        </p:grpSpPr>
        <p:sp>
          <p:nvSpPr>
            <p:cNvPr id="52239" name="Line 7"/>
            <p:cNvSpPr>
              <a:spLocks noChangeShapeType="1"/>
            </p:cNvSpPr>
            <p:nvPr/>
          </p:nvSpPr>
          <p:spPr bwMode="auto">
            <a:xfrm rot="20430220" flipH="1" flipV="1">
              <a:off x="162724" y="104179"/>
              <a:ext cx="216851" cy="142875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2240" name="AutoShape 8"/>
            <p:cNvSpPr>
              <a:spLocks noChangeArrowheads="1"/>
            </p:cNvSpPr>
            <p:nvPr/>
          </p:nvSpPr>
          <p:spPr bwMode="auto">
            <a:xfrm rot="20430220">
              <a:off x="0" y="0"/>
              <a:ext cx="290198" cy="2889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04 h 21600"/>
                <a:gd name="T26" fmla="*/ 18396 w 21600"/>
                <a:gd name="T27" fmla="*/ 183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2225" cmpd="sng">
              <a:solidFill>
                <a:srgbClr val="FF0000">
                  <a:alpha val="2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2241" name="Group 17"/>
          <p:cNvGrpSpPr>
            <a:grpSpLocks/>
          </p:cNvGrpSpPr>
          <p:nvPr/>
        </p:nvGrpSpPr>
        <p:grpSpPr bwMode="auto">
          <a:xfrm rot="2471493">
            <a:off x="1976438" y="2836863"/>
            <a:ext cx="379412" cy="288925"/>
            <a:chOff x="0" y="0"/>
            <a:chExt cx="379575" cy="288925"/>
          </a:xfrm>
        </p:grpSpPr>
        <p:sp>
          <p:nvSpPr>
            <p:cNvPr id="52242" name="Line 7"/>
            <p:cNvSpPr>
              <a:spLocks noChangeShapeType="1"/>
            </p:cNvSpPr>
            <p:nvPr/>
          </p:nvSpPr>
          <p:spPr bwMode="auto">
            <a:xfrm rot="20430220" flipH="1" flipV="1">
              <a:off x="162724" y="104179"/>
              <a:ext cx="216851" cy="142875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2243" name="AutoShape 8"/>
            <p:cNvSpPr>
              <a:spLocks noChangeArrowheads="1"/>
            </p:cNvSpPr>
            <p:nvPr/>
          </p:nvSpPr>
          <p:spPr bwMode="auto">
            <a:xfrm rot="20430220">
              <a:off x="0" y="0"/>
              <a:ext cx="290198" cy="2889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04 h 21600"/>
                <a:gd name="T26" fmla="*/ 18396 w 21600"/>
                <a:gd name="T27" fmla="*/ 183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2225" cmpd="sng">
              <a:solidFill>
                <a:srgbClr val="FF0000">
                  <a:alpha val="2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2244" name="Line 6"/>
          <p:cNvSpPr>
            <a:spLocks noChangeShapeType="1"/>
          </p:cNvSpPr>
          <p:nvPr/>
        </p:nvSpPr>
        <p:spPr bwMode="auto">
          <a:xfrm rot="7317938">
            <a:off x="4928394" y="4087019"/>
            <a:ext cx="573088" cy="1327150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2245" name="Group 21"/>
          <p:cNvGrpSpPr>
            <a:grpSpLocks/>
          </p:cNvGrpSpPr>
          <p:nvPr/>
        </p:nvGrpSpPr>
        <p:grpSpPr bwMode="auto">
          <a:xfrm>
            <a:off x="5857875" y="4357688"/>
            <a:ext cx="2571750" cy="785812"/>
            <a:chOff x="0" y="0"/>
            <a:chExt cx="2571768" cy="785817"/>
          </a:xfrm>
        </p:grpSpPr>
        <p:sp>
          <p:nvSpPr>
            <p:cNvPr id="52246" name="AutoShape 5"/>
            <p:cNvSpPr>
              <a:spLocks noChangeArrowheads="1"/>
            </p:cNvSpPr>
            <p:nvPr/>
          </p:nvSpPr>
          <p:spPr bwMode="auto">
            <a:xfrm>
              <a:off x="127001" y="125413"/>
              <a:ext cx="2444767" cy="660404"/>
            </a:xfrm>
            <a:prstGeom prst="flowChartAlternateProcess">
              <a:avLst/>
            </a:prstGeom>
            <a:solidFill>
              <a:srgbClr val="D3E2F1"/>
            </a:solidFill>
            <a:ln>
              <a:noFill/>
            </a:ln>
            <a:effectLst>
              <a:outerShdw dist="17961" dir="2700000" algn="ctr" rotWithShape="0">
                <a:srgbClr val="7F889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16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点击</a:t>
              </a:r>
              <a:r>
                <a:rPr lang="en-US" sz="16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“</a:t>
              </a:r>
              <a:r>
                <a:rPr lang="zh-CN" altLang="en-US" sz="16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确定</a:t>
              </a:r>
              <a:r>
                <a:rPr lang="en-US" sz="16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”</a:t>
              </a:r>
              <a:r>
                <a:rPr lang="zh-CN" altLang="en-US" sz="1600" b="1">
                  <a:solidFill>
                    <a:srgbClr val="17375E"/>
                  </a:solidFill>
                  <a:latin typeface="华文楷体" pitchFamily="2" charset="-122"/>
                  <a:ea typeface="华文楷体" pitchFamily="2" charset="-122"/>
                </a:rPr>
                <a:t>后，系统删除提前还款申请信息。</a:t>
              </a:r>
            </a:p>
          </p:txBody>
        </p:sp>
        <p:sp>
          <p:nvSpPr>
            <p:cNvPr id="52247" name="Oval 10"/>
            <p:cNvSpPr>
              <a:spLocks noChangeArrowheads="1"/>
            </p:cNvSpPr>
            <p:nvPr/>
          </p:nvSpPr>
          <p:spPr bwMode="auto">
            <a:xfrm>
              <a:off x="0" y="0"/>
              <a:ext cx="269877" cy="269877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华文楷体" pitchFamily="2" charset="-122"/>
                  <a:sym typeface="Arial" pitchFamily="34" charset="0"/>
                </a:rPr>
                <a:t>3</a:t>
              </a:r>
              <a:endParaRPr lang="zh-CN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华文楷体" pitchFamily="2" charset="-122"/>
                <a:sym typeface="Arial" pitchFamily="34" charset="0"/>
              </a:endParaRPr>
            </a:p>
          </p:txBody>
        </p:sp>
      </p:grpSp>
      <p:grpSp>
        <p:nvGrpSpPr>
          <p:cNvPr id="52248" name="Group 24"/>
          <p:cNvGrpSpPr>
            <a:grpSpLocks/>
          </p:cNvGrpSpPr>
          <p:nvPr/>
        </p:nvGrpSpPr>
        <p:grpSpPr bwMode="auto">
          <a:xfrm rot="2471493">
            <a:off x="4144963" y="4303713"/>
            <a:ext cx="379412" cy="288925"/>
            <a:chOff x="0" y="0"/>
            <a:chExt cx="379575" cy="288925"/>
          </a:xfrm>
        </p:grpSpPr>
        <p:sp>
          <p:nvSpPr>
            <p:cNvPr id="52249" name="Line 7"/>
            <p:cNvSpPr>
              <a:spLocks noChangeShapeType="1"/>
            </p:cNvSpPr>
            <p:nvPr/>
          </p:nvSpPr>
          <p:spPr bwMode="auto">
            <a:xfrm rot="20430220" flipH="1" flipV="1">
              <a:off x="162724" y="104179"/>
              <a:ext cx="216851" cy="142875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2250" name="AutoShape 8"/>
            <p:cNvSpPr>
              <a:spLocks noChangeArrowheads="1"/>
            </p:cNvSpPr>
            <p:nvPr/>
          </p:nvSpPr>
          <p:spPr bwMode="auto">
            <a:xfrm rot="20430220">
              <a:off x="0" y="0"/>
              <a:ext cx="290198" cy="2889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04 h 21600"/>
                <a:gd name="T26" fmla="*/ 18396 w 21600"/>
                <a:gd name="T27" fmla="*/ 183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2225" cmpd="sng">
              <a:solidFill>
                <a:srgbClr val="FF0000">
                  <a:alpha val="2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6659563" y="6165850"/>
            <a:ext cx="21605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0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9" descr="Snap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464050"/>
          </a:xfrm>
          <a:prstGeom prst="rect">
            <a:avLst/>
          </a:prstGeom>
          <a:noFill/>
          <a:ln w="9525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标题 1"/>
          <p:cNvSpPr>
            <a:spLocks noGrp="1"/>
          </p:cNvSpPr>
          <p:nvPr>
            <p:ph type="title" idx="4294967295"/>
          </p:nvPr>
        </p:nvSpPr>
        <p:spPr>
          <a:xfrm>
            <a:off x="485775" y="214313"/>
            <a:ext cx="8229600" cy="642937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17375E"/>
                </a:solidFill>
              </a:rPr>
              <a:t>3</a:t>
            </a:r>
            <a:r>
              <a:rPr lang="en-US" sz="3600" b="1" dirty="0" smtClean="0">
                <a:solidFill>
                  <a:srgbClr val="17375E"/>
                </a:solidFill>
              </a:rPr>
              <a:t>.</a:t>
            </a:r>
            <a:r>
              <a:rPr lang="zh-CN" altLang="en-US" sz="3600" b="1" dirty="0">
                <a:solidFill>
                  <a:srgbClr val="17375E"/>
                </a:solidFill>
              </a:rPr>
              <a:t>个人信息　</a:t>
            </a:r>
            <a:r>
              <a:rPr lang="zh-CN" altLang="en-US" sz="2800" b="1" dirty="0">
                <a:solidFill>
                  <a:srgbClr val="17375E"/>
                </a:solidFill>
              </a:rPr>
              <a:t>修改</a:t>
            </a:r>
          </a:p>
        </p:txBody>
      </p:sp>
      <p:sp>
        <p:nvSpPr>
          <p:cNvPr id="53252" name="灯片编号占位符 3"/>
          <p:cNvSpPr txBox="1">
            <a:spLocks noGrp="1" noChangeArrowheads="1"/>
          </p:cNvSpPr>
          <p:nvPr/>
        </p:nvSpPr>
        <p:spPr bwMode="auto">
          <a:xfrm>
            <a:off x="3509963" y="6215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FCEDAE2C-6D78-4A8E-A786-0EDC81D22990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9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53253" name="Group 5"/>
          <p:cNvGrpSpPr>
            <a:grpSpLocks/>
          </p:cNvGrpSpPr>
          <p:nvPr/>
        </p:nvGrpSpPr>
        <p:grpSpPr bwMode="auto">
          <a:xfrm rot="2444757">
            <a:off x="1905000" y="5303838"/>
            <a:ext cx="379413" cy="288925"/>
            <a:chOff x="0" y="0"/>
            <a:chExt cx="379575" cy="288925"/>
          </a:xfrm>
        </p:grpSpPr>
        <p:sp>
          <p:nvSpPr>
            <p:cNvPr id="53254" name="Line 7"/>
            <p:cNvSpPr>
              <a:spLocks noChangeShapeType="1"/>
            </p:cNvSpPr>
            <p:nvPr/>
          </p:nvSpPr>
          <p:spPr bwMode="auto">
            <a:xfrm rot="20430220" flipH="1" flipV="1">
              <a:off x="162724" y="104179"/>
              <a:ext cx="216851" cy="142875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255" name="AutoShape 8"/>
            <p:cNvSpPr>
              <a:spLocks noChangeArrowheads="1"/>
            </p:cNvSpPr>
            <p:nvPr/>
          </p:nvSpPr>
          <p:spPr bwMode="auto">
            <a:xfrm rot="20430220">
              <a:off x="0" y="0"/>
              <a:ext cx="290198" cy="2889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04 h 21600"/>
                <a:gd name="T26" fmla="*/ 18396 w 21600"/>
                <a:gd name="T27" fmla="*/ 183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2225" cmpd="sng">
              <a:solidFill>
                <a:srgbClr val="FF0000">
                  <a:alpha val="2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3256" name="AutoShape 5"/>
          <p:cNvSpPr>
            <a:spLocks noChangeArrowheads="1"/>
          </p:cNvSpPr>
          <p:nvPr/>
        </p:nvSpPr>
        <p:spPr bwMode="auto">
          <a:xfrm>
            <a:off x="2984500" y="5126038"/>
            <a:ext cx="2444750" cy="660400"/>
          </a:xfrm>
          <a:prstGeom prst="flowChartAlternateProcess">
            <a:avLst/>
          </a:prstGeom>
          <a:solidFill>
            <a:srgbClr val="D3E2F1"/>
          </a:solidFill>
          <a:ln>
            <a:noFill/>
          </a:ln>
          <a:effectLst>
            <a:outerShdw dist="17961" dir="2700000" algn="ctr" rotWithShape="0">
              <a:srgbClr val="7F889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600" b="1">
                <a:solidFill>
                  <a:srgbClr val="17375E"/>
                </a:solidFill>
                <a:latin typeface="华文楷体" pitchFamily="2" charset="-122"/>
                <a:ea typeface="华文楷体" pitchFamily="2" charset="-122"/>
              </a:rPr>
              <a:t>点击</a:t>
            </a:r>
            <a:r>
              <a:rPr lang="en-US" sz="1600" b="1">
                <a:solidFill>
                  <a:srgbClr val="17375E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1600" b="1">
                <a:solidFill>
                  <a:srgbClr val="17375E"/>
                </a:solidFill>
                <a:latin typeface="华文楷体" pitchFamily="2" charset="-122"/>
                <a:ea typeface="华文楷体" pitchFamily="2" charset="-122"/>
              </a:rPr>
              <a:t>保存</a:t>
            </a:r>
            <a:r>
              <a:rPr lang="en-US" sz="1600" b="1">
                <a:solidFill>
                  <a:srgbClr val="17375E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en-US" sz="1600" b="1">
                <a:solidFill>
                  <a:srgbClr val="17375E"/>
                </a:solidFill>
                <a:latin typeface="华文楷体" pitchFamily="2" charset="-122"/>
                <a:ea typeface="华文楷体" pitchFamily="2" charset="-122"/>
              </a:rPr>
              <a:t>按钮，可以修改个人信息中的部分信息。</a:t>
            </a:r>
          </a:p>
        </p:txBody>
      </p:sp>
      <p:sp>
        <p:nvSpPr>
          <p:cNvPr id="53257" name="Line 6"/>
          <p:cNvSpPr>
            <a:spLocks noChangeShapeType="1"/>
          </p:cNvSpPr>
          <p:nvPr/>
        </p:nvSpPr>
        <p:spPr bwMode="auto">
          <a:xfrm rot="7317938">
            <a:off x="2450307" y="5155406"/>
            <a:ext cx="350838" cy="434975"/>
          </a:xfrm>
          <a:prstGeom prst="line">
            <a:avLst/>
          </a:prstGeom>
          <a:noFill/>
          <a:ln w="19050" cmpd="sng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58" name="AutoShape 5"/>
          <p:cNvSpPr>
            <a:spLocks noChangeArrowheads="1"/>
          </p:cNvSpPr>
          <p:nvPr/>
        </p:nvSpPr>
        <p:spPr bwMode="auto">
          <a:xfrm>
            <a:off x="6227763" y="4581525"/>
            <a:ext cx="2444750" cy="660400"/>
          </a:xfrm>
          <a:prstGeom prst="flowChartAlternateProcess">
            <a:avLst/>
          </a:prstGeom>
          <a:solidFill>
            <a:srgbClr val="D3E2F1"/>
          </a:solidFill>
          <a:ln>
            <a:noFill/>
          </a:ln>
          <a:effectLst>
            <a:outerShdw dist="17961" dir="2700000" algn="ctr" rotWithShape="0">
              <a:srgbClr val="7F889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6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非第一次贷款学生，应该及时更新个人信息。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6804025" y="6092825"/>
            <a:ext cx="2016125" cy="649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nimBg="1" autoUpdateAnimBg="0"/>
    </p:bldLst>
  </p:timing>
</p:sld>
</file>

<file path=ppt/theme/theme1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670</Words>
  <Application>Microsoft Office PowerPoint</Application>
  <PresentationFormat>全屏显示(4:3)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3_Office 主题</vt:lpstr>
      <vt:lpstr>2_Office 主题</vt:lpstr>
      <vt:lpstr>Photoshop.Image.10</vt:lpstr>
      <vt:lpstr>在线管理系统网址</vt:lpstr>
      <vt:lpstr>1.登陆系统　</vt:lpstr>
      <vt:lpstr>2.提前还款申请　新增</vt:lpstr>
      <vt:lpstr>2.提前还款申请　新增（续）</vt:lpstr>
      <vt:lpstr>2.提前还款申请　（支付宝）</vt:lpstr>
      <vt:lpstr>2.提前还款申请　（支付宝充值）</vt:lpstr>
      <vt:lpstr>2.提前还款申请　新增</vt:lpstr>
      <vt:lpstr>2.提前还款申请　删除</vt:lpstr>
      <vt:lpstr>3.个人信息　修改</vt:lpstr>
      <vt:lpstr>3.个人信息　修改（续）</vt:lpstr>
      <vt:lpstr>4.还款明细　查看</vt:lpstr>
      <vt:lpstr>5.利息计算　计算</vt:lpstr>
      <vt:lpstr>5.利息计算　计算（续）</vt:lpstr>
      <vt:lpstr>6.展期办理　</vt:lpstr>
      <vt:lpstr>6.展期办理</vt:lpstr>
      <vt:lpstr>6.展期办理</vt:lpstr>
      <vt:lpstr>7.诚信做人，感恩社会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在线管理系统网址　</dc:title>
  <dc:creator>User</dc:creator>
  <cp:lastModifiedBy>User</cp:lastModifiedBy>
  <cp:revision>8</cp:revision>
  <dcterms:created xsi:type="dcterms:W3CDTF">2015-05-07T02:22:59Z</dcterms:created>
  <dcterms:modified xsi:type="dcterms:W3CDTF">2015-05-07T04:07:32Z</dcterms:modified>
</cp:coreProperties>
</file>