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336" r:id="rId3"/>
    <p:sldId id="257" r:id="rId4"/>
    <p:sldId id="258" r:id="rId5"/>
    <p:sldId id="259" r:id="rId6"/>
    <p:sldId id="260" r:id="rId7"/>
    <p:sldId id="261" r:id="rId8"/>
    <p:sldId id="262" r:id="rId9"/>
    <p:sldId id="337" r:id="rId10"/>
    <p:sldId id="263" r:id="rId11"/>
    <p:sldId id="264" r:id="rId12"/>
    <p:sldId id="338" r:id="rId13"/>
    <p:sldId id="339" r:id="rId14"/>
    <p:sldId id="340" r:id="rId15"/>
    <p:sldId id="341" r:id="rId16"/>
    <p:sldId id="342" r:id="rId17"/>
    <p:sldId id="265" r:id="rId18"/>
    <p:sldId id="266" r:id="rId19"/>
    <p:sldId id="343" r:id="rId20"/>
    <p:sldId id="267" r:id="rId21"/>
    <p:sldId id="268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346" r:id="rId38"/>
    <p:sldId id="345" r:id="rId39"/>
    <p:sldId id="285" r:id="rId40"/>
    <p:sldId id="286" r:id="rId41"/>
    <p:sldId id="344" r:id="rId42"/>
    <p:sldId id="287" r:id="rId43"/>
    <p:sldId id="288" r:id="rId44"/>
    <p:sldId id="289" r:id="rId45"/>
    <p:sldId id="290" r:id="rId46"/>
    <p:sldId id="291" r:id="rId47"/>
    <p:sldId id="292" r:id="rId48"/>
    <p:sldId id="293" r:id="rId49"/>
    <p:sldId id="294" r:id="rId50"/>
    <p:sldId id="295" r:id="rId51"/>
    <p:sldId id="296" r:id="rId52"/>
    <p:sldId id="297" r:id="rId53"/>
    <p:sldId id="298" r:id="rId54"/>
    <p:sldId id="299" r:id="rId5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470025"/>
          </a:xfrm>
          <a:ln>
            <a:solidFill>
              <a:srgbClr val="003366"/>
            </a:solidFill>
          </a:ln>
        </p:spPr>
        <p:txBody>
          <a:bodyPr>
            <a:normAutofit/>
          </a:bodyPr>
          <a:lstStyle>
            <a:lvl1pPr algn="ctr">
              <a:defRPr sz="4800" b="1">
                <a:solidFill>
                  <a:srgbClr val="0000FF"/>
                </a:solidFill>
                <a:latin typeface="楷体" pitchFamily="49" charset="-122"/>
                <a:ea typeface="楷体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872208"/>
          </a:xfrm>
          <a:ln>
            <a:solidFill>
              <a:srgbClr val="92D050"/>
            </a:solidFill>
          </a:ln>
        </p:spPr>
        <p:txBody>
          <a:bodyPr/>
          <a:lstStyle>
            <a:lvl1pPr marL="0" indent="0" algn="ctr">
              <a:buNone/>
              <a:defRPr>
                <a:solidFill>
                  <a:srgbClr val="11111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4719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85072"/>
            <a:ext cx="8352928" cy="895656"/>
          </a:xfrm>
          <a:ln>
            <a:solidFill>
              <a:srgbClr val="FF0066"/>
            </a:solidFill>
          </a:ln>
        </p:spPr>
        <p:txBody>
          <a:bodyPr>
            <a:normAutofit/>
          </a:bodyPr>
          <a:lstStyle>
            <a:lvl1pPr>
              <a:defRPr sz="3600">
                <a:solidFill>
                  <a:srgbClr val="0000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688632"/>
          </a:xfrm>
          <a:ln>
            <a:solidFill>
              <a:schemeClr val="tx1"/>
            </a:solidFill>
          </a:ln>
        </p:spPr>
        <p:txBody>
          <a:bodyPr/>
          <a:lstStyle>
            <a:lvl1pPr marL="342900" indent="-342900">
              <a:lnSpc>
                <a:spcPct val="125000"/>
              </a:lnSpc>
              <a:buFont typeface="Wingdings" pitchFamily="2" charset="2"/>
              <a:buChar char="Ø"/>
              <a:defRPr sz="2800" b="0">
                <a:solidFill>
                  <a:srgbClr val="990033"/>
                </a:solidFill>
                <a:latin typeface="黑体" pitchFamily="49" charset="-122"/>
                <a:ea typeface="黑体" pitchFamily="49" charset="-122"/>
              </a:defRPr>
            </a:lvl1pPr>
            <a:lvl2pPr>
              <a:lnSpc>
                <a:spcPct val="125000"/>
              </a:lnSpc>
              <a:defRPr sz="2600" b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defRPr>
            </a:lvl2pPr>
            <a:lvl3pPr marL="1143000" indent="-228600">
              <a:lnSpc>
                <a:spcPct val="125000"/>
              </a:lnSpc>
              <a:buFont typeface="Wingdings" pitchFamily="2" charset="2"/>
              <a:buChar char="Ø"/>
              <a:defRPr sz="2400" b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defRPr>
            </a:lvl3pPr>
            <a:lvl4pPr>
              <a:lnSpc>
                <a:spcPct val="125000"/>
              </a:lnSpc>
              <a:defRPr sz="2200" b="0">
                <a:solidFill>
                  <a:srgbClr val="006600"/>
                </a:solidFill>
                <a:latin typeface="黑体" pitchFamily="49" charset="-122"/>
                <a:ea typeface="黑体" pitchFamily="49" charset="-122"/>
              </a:defRPr>
            </a:lvl4pPr>
            <a:lvl5pPr>
              <a:lnSpc>
                <a:spcPct val="125000"/>
              </a:lnSpc>
              <a:defRPr b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4690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85072"/>
            <a:ext cx="8352928" cy="89565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23528" y="1052736"/>
            <a:ext cx="4114800" cy="5688632"/>
          </a:xfrm>
        </p:spPr>
        <p:txBody>
          <a:bodyPr/>
          <a:lstStyle>
            <a:lvl1pPr>
              <a:lnSpc>
                <a:spcPct val="125000"/>
              </a:lnSpc>
              <a:defRPr sz="2400"/>
            </a:lvl1pPr>
            <a:lvl2pPr>
              <a:lnSpc>
                <a:spcPct val="125000"/>
              </a:lnSpc>
              <a:defRPr sz="2200"/>
            </a:lvl2pPr>
            <a:lvl3pPr>
              <a:lnSpc>
                <a:spcPct val="125000"/>
              </a:lnSpc>
              <a:defRPr sz="2000"/>
            </a:lvl3pPr>
            <a:lvl4pPr>
              <a:lnSpc>
                <a:spcPct val="125000"/>
              </a:lnSpc>
              <a:defRPr sz="1800"/>
            </a:lvl4pPr>
            <a:lvl5pPr>
              <a:lnSpc>
                <a:spcPct val="125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99992" y="1052736"/>
            <a:ext cx="4176464" cy="5688632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25000"/>
              </a:lnSpc>
              <a:defRPr lang="zh-CN" altLang="en-US" sz="2400" dirty="0" smtClean="0"/>
            </a:lvl1pPr>
            <a:lvl2pPr>
              <a:lnSpc>
                <a:spcPct val="125000"/>
              </a:lnSpc>
              <a:defRPr lang="zh-CN" altLang="en-US" sz="2200" dirty="0" smtClean="0"/>
            </a:lvl2pPr>
            <a:lvl3pPr>
              <a:lnSpc>
                <a:spcPct val="125000"/>
              </a:lnSpc>
              <a:defRPr lang="zh-CN" altLang="en-US" sz="2000" dirty="0" smtClean="0"/>
            </a:lvl3pPr>
            <a:lvl4pPr>
              <a:lnSpc>
                <a:spcPct val="125000"/>
              </a:lnSpc>
              <a:defRPr lang="zh-CN" altLang="en-US" sz="1800" dirty="0" smtClean="0"/>
            </a:lvl4pPr>
            <a:lvl5pPr>
              <a:lnSpc>
                <a:spcPct val="125000"/>
              </a:lnSpc>
              <a:defRPr lang="zh-CN" altLang="en-US" sz="1800" dirty="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5156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85072"/>
            <a:ext cx="8352928" cy="895656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23528" y="1052736"/>
            <a:ext cx="410445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23528" y="1772816"/>
            <a:ext cx="4104456" cy="4968552"/>
          </a:xfrm>
        </p:spPr>
        <p:txBody>
          <a:bodyPr/>
          <a:lstStyle>
            <a:lvl1pPr>
              <a:lnSpc>
                <a:spcPct val="125000"/>
              </a:lnSpc>
              <a:defRPr sz="2400"/>
            </a:lvl1pPr>
            <a:lvl2pPr>
              <a:lnSpc>
                <a:spcPct val="125000"/>
              </a:lnSpc>
              <a:defRPr sz="2000"/>
            </a:lvl2pPr>
            <a:lvl3pPr>
              <a:lnSpc>
                <a:spcPct val="125000"/>
              </a:lnSpc>
              <a:defRPr sz="1800"/>
            </a:lvl3pPr>
            <a:lvl4pPr>
              <a:lnSpc>
                <a:spcPct val="125000"/>
              </a:lnSpc>
              <a:defRPr sz="1600"/>
            </a:lvl4pPr>
            <a:lvl5pPr>
              <a:lnSpc>
                <a:spcPct val="125000"/>
              </a:lnSpc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499992" y="1052736"/>
            <a:ext cx="417646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499993" y="1772816"/>
            <a:ext cx="4176464" cy="4968552"/>
          </a:xfrm>
        </p:spPr>
        <p:txBody>
          <a:bodyPr/>
          <a:lstStyle>
            <a:lvl1pPr>
              <a:lnSpc>
                <a:spcPct val="125000"/>
              </a:lnSpc>
              <a:defRPr sz="2400"/>
            </a:lvl1pPr>
            <a:lvl2pPr>
              <a:lnSpc>
                <a:spcPct val="125000"/>
              </a:lnSpc>
              <a:defRPr sz="2000"/>
            </a:lvl2pPr>
            <a:lvl3pPr>
              <a:lnSpc>
                <a:spcPct val="125000"/>
              </a:lnSpc>
              <a:defRPr sz="1800"/>
            </a:lvl3pPr>
            <a:lvl4pPr>
              <a:lnSpc>
                <a:spcPct val="125000"/>
              </a:lnSpc>
              <a:defRPr sz="1600"/>
            </a:lvl4pPr>
            <a:lvl5pPr>
              <a:lnSpc>
                <a:spcPct val="125000"/>
              </a:lnSpc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2071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85072"/>
            <a:ext cx="8229600" cy="89565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61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3509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3141985" cy="1162050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332657"/>
            <a:ext cx="5111750" cy="6192688"/>
          </a:xfrm>
        </p:spPr>
        <p:txBody>
          <a:bodyPr/>
          <a:lstStyle>
            <a:lvl1pPr>
              <a:lnSpc>
                <a:spcPct val="125000"/>
              </a:lnSpc>
              <a:defRPr sz="2800"/>
            </a:lvl1pPr>
            <a:lvl2pPr>
              <a:lnSpc>
                <a:spcPct val="125000"/>
              </a:lnSpc>
              <a:defRPr sz="2400"/>
            </a:lvl2pPr>
            <a:lvl3pPr>
              <a:lnSpc>
                <a:spcPct val="125000"/>
              </a:lnSpc>
              <a:defRPr sz="2000"/>
            </a:lvl3pPr>
            <a:lvl4pPr>
              <a:lnSpc>
                <a:spcPct val="125000"/>
              </a:lnSpc>
              <a:defRPr sz="2000"/>
            </a:lvl4pPr>
            <a:lvl5pPr>
              <a:lnSpc>
                <a:spcPct val="125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23528" y="1556793"/>
            <a:ext cx="3141985" cy="4968552"/>
          </a:xfrm>
        </p:spPr>
        <p:txBody>
          <a:bodyPr>
            <a:normAutofit/>
          </a:bodyPr>
          <a:lstStyle>
            <a:lvl1pPr marL="0" indent="0">
              <a:lnSpc>
                <a:spcPct val="125000"/>
              </a:lnSpc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246221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87624" y="5085184"/>
            <a:ext cx="6840760" cy="5667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27584" y="548680"/>
            <a:ext cx="7560840" cy="44644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87624" y="5661248"/>
            <a:ext cx="6840760" cy="8048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01741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microsoft.com/office/2007/relationships/hdphoto" Target="../media/hdphoto1.wdp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.hiphotos.baidu.com/baike/c%3DbaikeA1%2C10%2C95/sign=9c9b66dae850352aa56172593a289eb3/f703738da97739121573ec0cf9198618377adab44aedca3a.jpg"/>
          <p:cNvPicPr>
            <a:picLocks noChangeAspect="1" noChangeArrowheads="1"/>
          </p:cNvPicPr>
          <p:nvPr/>
        </p:nvPicPr>
        <p:blipFill rotWithShape="1"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376" t="8390" r="17307" b="7335"/>
          <a:stretch/>
        </p:blipFill>
        <p:spPr bwMode="auto">
          <a:xfrm>
            <a:off x="-9008" y="5805264"/>
            <a:ext cx="1052616" cy="105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07" t="10690" r="8931" b="8415"/>
          <a:stretch/>
        </p:blipFill>
        <p:spPr>
          <a:xfrm>
            <a:off x="7668344" y="44784"/>
            <a:ext cx="1450216" cy="1440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23528" y="85072"/>
            <a:ext cx="8352928" cy="895656"/>
          </a:xfrm>
          <a:prstGeom prst="rect">
            <a:avLst/>
          </a:prstGeom>
          <a:ln>
            <a:solidFill>
              <a:srgbClr val="FF006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23528" y="1052736"/>
            <a:ext cx="8364869" cy="56166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820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zh-CN" altLang="en-US" sz="3600" b="1" kern="1200" dirty="0">
          <a:solidFill>
            <a:srgbClr val="0000FF"/>
          </a:solidFill>
          <a:latin typeface="华文细黑" pitchFamily="2" charset="-122"/>
          <a:ea typeface="华文细黑" pitchFamily="2" charset="-122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25000"/>
        </a:lnSpc>
        <a:spcBef>
          <a:spcPct val="20000"/>
        </a:spcBef>
        <a:buFont typeface="Wingdings" pitchFamily="2" charset="2"/>
        <a:buChar char="Ø"/>
        <a:defRPr lang="zh-CN" altLang="en-US" sz="2800" b="0" kern="1200" dirty="0" smtClean="0">
          <a:solidFill>
            <a:srgbClr val="990033"/>
          </a:solidFill>
          <a:latin typeface="黑体" pitchFamily="49" charset="-122"/>
          <a:ea typeface="黑体" pitchFamily="49" charset="-122"/>
          <a:cs typeface="+mn-cs"/>
        </a:defRPr>
      </a:lvl1pPr>
      <a:lvl2pPr marL="742950" indent="-285750" algn="l" defTabSz="914400" rtl="0" eaLnBrk="1" latinLnBrk="0" hangingPunct="1">
        <a:lnSpc>
          <a:spcPct val="125000"/>
        </a:lnSpc>
        <a:spcBef>
          <a:spcPct val="20000"/>
        </a:spcBef>
        <a:buFont typeface="Arial" pitchFamily="34" charset="0"/>
        <a:buChar char="–"/>
        <a:defRPr lang="zh-CN" altLang="en-US" sz="2600" b="0" kern="1200" dirty="0" smtClean="0">
          <a:solidFill>
            <a:srgbClr val="006600"/>
          </a:solidFill>
          <a:latin typeface="黑体" pitchFamily="49" charset="-122"/>
          <a:ea typeface="黑体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ct val="20000"/>
        </a:spcBef>
        <a:buFont typeface="Wingdings" pitchFamily="2" charset="2"/>
        <a:buChar char="Ø"/>
        <a:defRPr lang="zh-CN" altLang="en-US" sz="2400" b="0" kern="1200" dirty="0" smtClean="0">
          <a:solidFill>
            <a:srgbClr val="000000"/>
          </a:solidFill>
          <a:latin typeface="黑体" pitchFamily="49" charset="-122"/>
          <a:ea typeface="黑体" pitchFamily="49" charset="-122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ct val="20000"/>
        </a:spcBef>
        <a:buFont typeface="Arial" pitchFamily="34" charset="0"/>
        <a:buChar char="–"/>
        <a:defRPr lang="zh-CN" altLang="en-US" sz="2200" b="0" kern="1200" dirty="0" smtClean="0">
          <a:solidFill>
            <a:srgbClr val="006600"/>
          </a:solidFill>
          <a:latin typeface="黑体" pitchFamily="49" charset="-122"/>
          <a:ea typeface="黑体" pitchFamily="49" charset="-122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ct val="20000"/>
        </a:spcBef>
        <a:buFont typeface="Arial" pitchFamily="34" charset="0"/>
        <a:buChar char="»"/>
        <a:defRPr lang="zh-CN" altLang="en-US" sz="2000" b="0" kern="1200" dirty="0">
          <a:solidFill>
            <a:srgbClr val="000000"/>
          </a:solidFill>
          <a:latin typeface="黑体" pitchFamily="49" charset="-122"/>
          <a:ea typeface="黑体" pitchFamily="49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3" Type="http://schemas.openxmlformats.org/officeDocument/2006/relationships/slide" Target="slide11.xml"/><Relationship Id="rId7" Type="http://schemas.openxmlformats.org/officeDocument/2006/relationships/slide" Target="slide3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slide" Target="slide26.xml"/><Relationship Id="rId4" Type="http://schemas.openxmlformats.org/officeDocument/2006/relationships/slide" Target="slide1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cnet.com.cn/" TargetMode="External"/><Relationship Id="rId7" Type="http://schemas.openxmlformats.org/officeDocument/2006/relationships/hyperlink" Target="http://www.sannong.gov.cn/" TargetMode="External"/><Relationship Id="rId2" Type="http://schemas.openxmlformats.org/officeDocument/2006/relationships/hyperlink" Target="http://www.stat.gov.c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uece.gov.cn/" TargetMode="External"/><Relationship Id="rId5" Type="http://schemas.openxmlformats.org/officeDocument/2006/relationships/hyperlink" Target="http://data.acmr.com.cn/" TargetMode="External"/><Relationship Id="rId4" Type="http://schemas.openxmlformats.org/officeDocument/2006/relationships/hyperlink" Target="http://www.cei.gov.cn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g.frb.fed.us/" TargetMode="External"/><Relationship Id="rId2" Type="http://schemas.openxmlformats.org/officeDocument/2006/relationships/hyperlink" Target="http://www.census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oc.gov/" TargetMode="External"/><Relationship Id="rId4" Type="http://schemas.openxmlformats.org/officeDocument/2006/relationships/hyperlink" Target="http://www.whitehouse.gov/omb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1</a:t>
            </a:r>
            <a:r>
              <a:rPr lang="zh-CN" altLang="en-US" smtClean="0"/>
              <a:t>章 数据与统计学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会计学专业</a:t>
            </a:r>
            <a:endParaRPr lang="en-US" altLang="zh-CN" dirty="0" smtClean="0"/>
          </a:p>
          <a:p>
            <a:r>
              <a:rPr lang="zh-CN" altLang="en-US" dirty="0" smtClean="0"/>
              <a:t>主讲：王红娜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078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市场研究</a:t>
            </a:r>
          </a:p>
          <a:p>
            <a:pPr lvl="1"/>
            <a:r>
              <a:rPr lang="zh-CN" altLang="en-US" dirty="0" smtClean="0"/>
              <a:t>这</a:t>
            </a:r>
            <a:r>
              <a:rPr lang="zh-CN" altLang="en-US" dirty="0"/>
              <a:t>包括对消费者的需求偏好及其变化趋势的有关信息的搜集和分析。</a:t>
            </a:r>
          </a:p>
          <a:p>
            <a:r>
              <a:rPr lang="zh-CN" altLang="en-US" dirty="0"/>
              <a:t>工序管理和质量控制</a:t>
            </a:r>
          </a:p>
          <a:p>
            <a:pPr lvl="1"/>
            <a:r>
              <a:rPr lang="zh-CN" altLang="en-US" dirty="0" smtClean="0"/>
              <a:t>统计分析</a:t>
            </a:r>
            <a:r>
              <a:rPr lang="zh-CN" altLang="en-US" dirty="0"/>
              <a:t>有助于保证生产标准的实施和生产率的提高。</a:t>
            </a:r>
          </a:p>
          <a:p>
            <a:r>
              <a:rPr lang="zh-CN" altLang="en-US" dirty="0"/>
              <a:t>人力资源管理</a:t>
            </a:r>
          </a:p>
          <a:p>
            <a:pPr lvl="1"/>
            <a:r>
              <a:rPr lang="zh-CN" altLang="en-US" dirty="0" smtClean="0"/>
              <a:t>商务</a:t>
            </a:r>
            <a:r>
              <a:rPr lang="zh-CN" altLang="en-US" dirty="0"/>
              <a:t>人力资源管理中，特别是一些大公司，使用统计方法来分析人事变动、出勤状况、员工绩效考评等事务。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8439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1.2 </a:t>
            </a:r>
            <a:r>
              <a:rPr lang="zh-CN" altLang="en-US" dirty="0" smtClean="0"/>
              <a:t>统计学</a:t>
            </a:r>
            <a:r>
              <a:rPr lang="zh-CN" altLang="en-US" dirty="0"/>
              <a:t>的产生和</a:t>
            </a:r>
            <a:r>
              <a:rPr lang="zh-CN" altLang="en-US" dirty="0" smtClean="0"/>
              <a:t>发展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960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统计实践活动的产生与</a:t>
            </a:r>
            <a:r>
              <a:rPr lang="zh-CN" altLang="en-US" dirty="0" smtClean="0"/>
              <a:t>发展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原始社会：简单的统计实践活动；结绳</a:t>
            </a:r>
            <a:r>
              <a:rPr lang="zh-CN" altLang="en-US" dirty="0" smtClean="0"/>
              <a:t>记事</a:t>
            </a:r>
            <a:endParaRPr lang="zh-CN" altLang="en-US" dirty="0"/>
          </a:p>
          <a:p>
            <a:r>
              <a:rPr lang="zh-CN" altLang="en-US" dirty="0"/>
              <a:t>奴隶社会和封建社会：对人口、土地、财产、军队等</a:t>
            </a:r>
            <a:r>
              <a:rPr lang="zh-CN" altLang="en-US" dirty="0" smtClean="0"/>
              <a:t>进行原始</a:t>
            </a:r>
            <a:r>
              <a:rPr lang="zh-CN" altLang="en-US" dirty="0"/>
              <a:t>的调查登记和简单的计数汇总</a:t>
            </a:r>
            <a:r>
              <a:rPr lang="zh-CN" altLang="en-US" dirty="0" smtClean="0"/>
              <a:t>工作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我国</a:t>
            </a:r>
            <a:r>
              <a:rPr lang="zh-CN" altLang="en-US" dirty="0"/>
              <a:t>最早的统计资料：</a:t>
            </a:r>
            <a:r>
              <a:rPr lang="en-US" altLang="zh-CN" dirty="0"/>
              <a:t>《</a:t>
            </a:r>
            <a:r>
              <a:rPr lang="zh-CN" altLang="en-US" dirty="0"/>
              <a:t>尚书</a:t>
            </a:r>
            <a:r>
              <a:rPr lang="en-US" altLang="zh-CN" dirty="0"/>
              <a:t>·</a:t>
            </a:r>
            <a:r>
              <a:rPr lang="zh-CN" altLang="en-US" dirty="0"/>
              <a:t>禹贡</a:t>
            </a:r>
            <a:r>
              <a:rPr lang="en-US" altLang="zh-CN" dirty="0"/>
              <a:t>》</a:t>
            </a:r>
            <a:r>
              <a:rPr lang="zh-CN" altLang="en-US" dirty="0"/>
              <a:t>中的记载。公元前</a:t>
            </a:r>
            <a:r>
              <a:rPr lang="en-US" altLang="zh-CN" dirty="0"/>
              <a:t>21</a:t>
            </a:r>
            <a:r>
              <a:rPr lang="zh-CN" altLang="en-US" dirty="0"/>
              <a:t>世纪（夏朝）关于人口和土地数字记载：中国分为九州，人口</a:t>
            </a:r>
            <a:r>
              <a:rPr lang="en-US" altLang="zh-CN" dirty="0"/>
              <a:t>1355</a:t>
            </a:r>
            <a:r>
              <a:rPr lang="zh-CN" altLang="en-US" dirty="0"/>
              <a:t>万人，土地</a:t>
            </a:r>
            <a:r>
              <a:rPr lang="en-US" altLang="zh-CN" dirty="0"/>
              <a:t>2438</a:t>
            </a:r>
            <a:r>
              <a:rPr lang="zh-CN" altLang="en-US" dirty="0"/>
              <a:t>万顷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资本主义社会：统计工作</a:t>
            </a:r>
            <a:r>
              <a:rPr lang="zh-CN" altLang="en-US" dirty="0" smtClean="0"/>
              <a:t>突飞猛进发展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2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资本主义社会：统计工作突飞猛进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背景及需求：经济</a:t>
            </a:r>
            <a:r>
              <a:rPr lang="zh-CN" altLang="en-US" dirty="0"/>
              <a:t>文化的发展和社会分工的细化</a:t>
            </a:r>
          </a:p>
          <a:p>
            <a:pPr lvl="1"/>
            <a:r>
              <a:rPr lang="zh-CN" altLang="en-US" dirty="0"/>
              <a:t>交通运输、商业、贸易的不断发展和国际市场的</a:t>
            </a:r>
            <a:r>
              <a:rPr lang="zh-CN" altLang="en-US" dirty="0" smtClean="0"/>
              <a:t>形成</a:t>
            </a:r>
            <a:endParaRPr lang="en-US" altLang="zh-CN" dirty="0" smtClean="0"/>
          </a:p>
          <a:p>
            <a:pPr lvl="1"/>
            <a:r>
              <a:rPr lang="zh-CN" altLang="en-US" dirty="0"/>
              <a:t>政府：反映国情国力的统计数据</a:t>
            </a:r>
          </a:p>
          <a:p>
            <a:pPr lvl="1"/>
            <a:r>
              <a:rPr lang="zh-CN" altLang="en-US" dirty="0"/>
              <a:t>业主：行业的统计信息和市场变化情况</a:t>
            </a:r>
          </a:p>
          <a:p>
            <a:r>
              <a:rPr lang="zh-CN" altLang="en-US" dirty="0"/>
              <a:t>统计学应运而生，统计学作为一门系统的科学，距今</a:t>
            </a:r>
            <a:r>
              <a:rPr lang="zh-CN" altLang="en-US" dirty="0" smtClean="0"/>
              <a:t>只有</a:t>
            </a:r>
            <a:r>
              <a:rPr lang="en-US" altLang="zh-CN" dirty="0" smtClean="0"/>
              <a:t>300</a:t>
            </a:r>
            <a:r>
              <a:rPr lang="zh-CN" altLang="en-US" dirty="0" smtClean="0"/>
              <a:t>多年</a:t>
            </a:r>
            <a:r>
              <a:rPr lang="zh-CN" altLang="en-US" dirty="0"/>
              <a:t>的历史。</a:t>
            </a:r>
          </a:p>
        </p:txBody>
      </p:sp>
    </p:spTree>
    <p:extLst>
      <p:ext uri="{BB962C8B-B14F-4D97-AF65-F5344CB8AC3E}">
        <p14:creationId xmlns:p14="http://schemas.microsoft.com/office/powerpoint/2010/main" val="19091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统计学的</a:t>
            </a:r>
            <a:r>
              <a:rPr lang="zh-CN" altLang="en-US" dirty="0" smtClean="0"/>
              <a:t>发展阶段（三个时期）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14350">
              <a:buFont typeface="+mj-lt"/>
              <a:buAutoNum type="arabicPeriod"/>
            </a:pPr>
            <a:r>
              <a:rPr lang="zh-CN" altLang="en-US" dirty="0" smtClean="0"/>
              <a:t>古典</a:t>
            </a:r>
            <a:r>
              <a:rPr lang="zh-CN" altLang="en-US" dirty="0"/>
              <a:t>统计学</a:t>
            </a:r>
            <a:r>
              <a:rPr lang="en-US" altLang="zh-CN" dirty="0"/>
              <a:t>——</a:t>
            </a:r>
            <a:r>
              <a:rPr lang="zh-CN" altLang="en-US" dirty="0"/>
              <a:t>统计学的奠基阶段</a:t>
            </a:r>
            <a:r>
              <a:rPr lang="en-US" altLang="zh-CN" dirty="0"/>
              <a:t>(17</a:t>
            </a:r>
            <a:r>
              <a:rPr lang="zh-CN" altLang="en-US" dirty="0"/>
              <a:t>世纪中至</a:t>
            </a:r>
            <a:r>
              <a:rPr lang="en-US" altLang="zh-CN" dirty="0"/>
              <a:t>19</a:t>
            </a:r>
            <a:r>
              <a:rPr lang="zh-CN" altLang="en-US" dirty="0"/>
              <a:t>世纪末</a:t>
            </a:r>
            <a:r>
              <a:rPr lang="en-US" altLang="zh-CN" dirty="0" smtClean="0"/>
              <a:t>)</a:t>
            </a:r>
          </a:p>
          <a:p>
            <a:pPr lvl="1"/>
            <a:r>
              <a:rPr lang="zh-CN" altLang="en-US" dirty="0" smtClean="0"/>
              <a:t>源头一：英国经济学家威廉</a:t>
            </a:r>
            <a:r>
              <a:rPr lang="en-US" altLang="zh-CN" dirty="0" smtClean="0"/>
              <a:t>·</a:t>
            </a:r>
            <a:r>
              <a:rPr lang="zh-CN" altLang="en-US" dirty="0" smtClean="0"/>
              <a:t>配第的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政治算术</a:t>
            </a:r>
            <a:r>
              <a:rPr lang="en-US" altLang="zh-CN" dirty="0" smtClean="0"/>
              <a:t>》</a:t>
            </a:r>
          </a:p>
          <a:p>
            <a:pPr lvl="1"/>
            <a:r>
              <a:rPr lang="zh-CN" altLang="en-US" dirty="0" smtClean="0"/>
              <a:t>源头二：英国约翰</a:t>
            </a:r>
            <a:r>
              <a:rPr lang="en-US" altLang="zh-CN" dirty="0"/>
              <a:t>·</a:t>
            </a:r>
            <a:r>
              <a:rPr lang="zh-CN" altLang="en-US" dirty="0" smtClean="0"/>
              <a:t>格朗特的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关于死亡表的自然观察与政治观察</a:t>
            </a:r>
            <a:r>
              <a:rPr lang="en-US" altLang="zh-CN" dirty="0" smtClean="0"/>
              <a:t>》</a:t>
            </a:r>
          </a:p>
          <a:p>
            <a:pPr lvl="1"/>
            <a:r>
              <a:rPr lang="zh-CN" altLang="en-US" dirty="0" smtClean="0"/>
              <a:t>源头三：法国的布莱斯</a:t>
            </a:r>
            <a:r>
              <a:rPr lang="en-US" altLang="zh-CN" dirty="0"/>
              <a:t>·</a:t>
            </a:r>
            <a:r>
              <a:rPr lang="zh-CN" altLang="en-US" dirty="0" smtClean="0"/>
              <a:t>帕斯卡和皮埃尔</a:t>
            </a:r>
            <a:r>
              <a:rPr lang="en-US" altLang="zh-CN" dirty="0"/>
              <a:t>·</a:t>
            </a:r>
            <a:r>
              <a:rPr lang="zh-CN" altLang="en-US" dirty="0" smtClean="0"/>
              <a:t>德</a:t>
            </a:r>
            <a:r>
              <a:rPr lang="en-US" altLang="zh-CN" dirty="0"/>
              <a:t>·</a:t>
            </a:r>
            <a:r>
              <a:rPr lang="zh-CN" altLang="en-US" dirty="0" smtClean="0"/>
              <a:t>费马的古典概率论</a:t>
            </a:r>
            <a:endParaRPr lang="en-US" altLang="zh-CN" dirty="0" smtClean="0"/>
          </a:p>
          <a:p>
            <a:pPr marL="571500" indent="-514350">
              <a:buFont typeface="+mj-lt"/>
              <a:buAutoNum type="arabicPeriod"/>
            </a:pPr>
            <a:r>
              <a:rPr lang="zh-CN" altLang="en-US" dirty="0" smtClean="0"/>
              <a:t>近代</a:t>
            </a:r>
            <a:r>
              <a:rPr lang="zh-CN" altLang="en-US" dirty="0"/>
              <a:t>统计学</a:t>
            </a:r>
            <a:r>
              <a:rPr lang="en-US" altLang="zh-CN" dirty="0"/>
              <a:t>——</a:t>
            </a:r>
            <a:r>
              <a:rPr lang="zh-CN" altLang="en-US" dirty="0"/>
              <a:t>统计学体系形成的阶段</a:t>
            </a:r>
            <a:r>
              <a:rPr lang="en-US" altLang="zh-CN" dirty="0"/>
              <a:t>(18</a:t>
            </a:r>
            <a:r>
              <a:rPr lang="zh-CN" altLang="en-US" dirty="0"/>
              <a:t>世纪中至</a:t>
            </a:r>
            <a:r>
              <a:rPr lang="en-US" altLang="zh-CN" dirty="0"/>
              <a:t>19</a:t>
            </a:r>
            <a:r>
              <a:rPr lang="zh-CN" altLang="en-US" dirty="0"/>
              <a:t>世纪末</a:t>
            </a:r>
            <a:r>
              <a:rPr lang="en-US" altLang="zh-CN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306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514350" indent="-514350">
                  <a:buFont typeface="+mj-lt"/>
                  <a:buAutoNum type="arabicPeriod" startAt="3"/>
                </a:pPr>
                <a:r>
                  <a:rPr lang="zh-CN" altLang="en-US" dirty="0"/>
                  <a:t>现代统计学</a:t>
                </a:r>
                <a:r>
                  <a:rPr lang="en-US" altLang="zh-CN" dirty="0"/>
                  <a:t>——</a:t>
                </a:r>
                <a:r>
                  <a:rPr lang="zh-CN" altLang="en-US" dirty="0"/>
                  <a:t>统计学全面发展的阶段</a:t>
                </a:r>
                <a:r>
                  <a:rPr lang="en-US" altLang="zh-CN" dirty="0"/>
                  <a:t>(20</a:t>
                </a:r>
                <a:r>
                  <a:rPr lang="zh-CN" altLang="en-US" dirty="0"/>
                  <a:t>世纪初至今</a:t>
                </a:r>
                <a:r>
                  <a:rPr lang="en-US" altLang="zh-CN" dirty="0"/>
                  <a:t>) </a:t>
                </a:r>
              </a:p>
              <a:p>
                <a:pPr lvl="1"/>
                <a:r>
                  <a:rPr lang="zh-CN" altLang="en-US" dirty="0" smtClean="0"/>
                  <a:t>构筑统计学的基本框架</a:t>
                </a:r>
                <a:endParaRPr lang="en-US" altLang="zh-CN" dirty="0" smtClean="0"/>
              </a:p>
              <a:p>
                <a:pPr lvl="2"/>
                <a:r>
                  <a:rPr lang="en-US" altLang="zh-CN" dirty="0" smtClean="0"/>
                  <a:t>1908</a:t>
                </a:r>
                <a:r>
                  <a:rPr lang="zh-CN" altLang="en-US" dirty="0" smtClean="0"/>
                  <a:t>年英国</a:t>
                </a:r>
                <a:r>
                  <a:rPr lang="zh-CN" altLang="en-US" dirty="0" smtClean="0"/>
                  <a:t>威廉</a:t>
                </a:r>
                <a:r>
                  <a:rPr lang="en-US" altLang="zh-CN" dirty="0" smtClean="0"/>
                  <a:t>·</a:t>
                </a:r>
                <a:r>
                  <a:rPr lang="zh-CN" altLang="en-US" dirty="0" smtClean="0"/>
                  <a:t>希利</a:t>
                </a:r>
                <a:r>
                  <a:rPr lang="en-US" altLang="zh-CN" dirty="0" smtClean="0"/>
                  <a:t>·</a:t>
                </a:r>
                <a:r>
                  <a:rPr lang="zh-CN" altLang="en-US" dirty="0" smtClean="0"/>
                  <a:t>高赛特提出小样本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/>
                      </a:rPr>
                      <m:t>𝑡</m:t>
                    </m:r>
                  </m:oMath>
                </a14:m>
                <a:r>
                  <a:rPr lang="zh-CN" altLang="en-US" dirty="0" smtClean="0"/>
                  <a:t>统计量</a:t>
                </a:r>
                <a:endParaRPr lang="en-US" altLang="zh-CN" dirty="0" smtClean="0"/>
              </a:p>
              <a:p>
                <a:pPr lvl="2"/>
                <a:r>
                  <a:rPr lang="zh-CN" altLang="en-US" dirty="0" smtClean="0"/>
                  <a:t>统计学家罗纳德</a:t>
                </a:r>
                <a:r>
                  <a:rPr lang="en-US" altLang="zh-CN" dirty="0"/>
                  <a:t>·</a:t>
                </a:r>
                <a:r>
                  <a:rPr lang="zh-CN" altLang="en-US" dirty="0" smtClean="0"/>
                  <a:t>爱尔默费希尔提出</a:t>
                </a:r>
                <a:r>
                  <a:rPr lang="en-US" altLang="zh-CN" dirty="0" smtClean="0"/>
                  <a:t>F</a:t>
                </a:r>
                <a:r>
                  <a:rPr lang="zh-CN" altLang="en-US" dirty="0" smtClean="0"/>
                  <a:t>统计量、最大似然估计、方差分析等方法和思想</a:t>
                </a:r>
                <a:endParaRPr lang="en-US" altLang="zh-CN" dirty="0" smtClean="0"/>
              </a:p>
              <a:p>
                <a:pPr lvl="2"/>
                <a:r>
                  <a:rPr lang="en-US" altLang="zh-CN" dirty="0" smtClean="0"/>
                  <a:t>J.</a:t>
                </a:r>
                <a:r>
                  <a:rPr lang="zh-CN" altLang="en-US" dirty="0" smtClean="0"/>
                  <a:t>奈曼和</a:t>
                </a:r>
                <a:r>
                  <a:rPr lang="en-US" altLang="zh-CN" dirty="0" smtClean="0"/>
                  <a:t>E.S.</a:t>
                </a:r>
                <a:r>
                  <a:rPr lang="zh-CN" altLang="en-US" dirty="0" smtClean="0"/>
                  <a:t>皮尔逊提出置信区间估计和假设检验</a:t>
                </a:r>
                <a:endParaRPr lang="en-US" altLang="zh-CN" dirty="0" smtClean="0"/>
              </a:p>
              <a:p>
                <a:pPr lvl="2"/>
                <a:r>
                  <a:rPr lang="zh-CN" altLang="en-US" dirty="0" smtClean="0"/>
                  <a:t>亚伯拉罕</a:t>
                </a:r>
                <a:r>
                  <a:rPr lang="en-US" altLang="zh-CN" dirty="0"/>
                  <a:t>·</a:t>
                </a:r>
                <a:r>
                  <a:rPr lang="zh-CN" altLang="en-US" dirty="0" smtClean="0"/>
                  <a:t>沃尔德提出序贯抽样和统计决策函数等</a:t>
                </a:r>
                <a:endParaRPr lang="en-US" altLang="zh-CN" dirty="0" smtClean="0"/>
              </a:p>
              <a:p>
                <a:pPr lvl="1"/>
                <a:r>
                  <a:rPr lang="zh-CN" altLang="en-US" dirty="0" smtClean="0"/>
                  <a:t>全面发展</a:t>
                </a:r>
                <a:endParaRPr lang="en-US" altLang="zh-CN" dirty="0" smtClean="0"/>
              </a:p>
              <a:p>
                <a:pPr lvl="2"/>
                <a:r>
                  <a:rPr lang="zh-CN" altLang="en-US" dirty="0" smtClean="0"/>
                  <a:t>新的研究领域层出不穷</a:t>
                </a:r>
                <a:endParaRPr lang="en-US" altLang="zh-CN" dirty="0" smtClean="0"/>
              </a:p>
              <a:p>
                <a:pPr lvl="2"/>
                <a:r>
                  <a:rPr lang="zh-CN" altLang="en-US" dirty="0" smtClean="0"/>
                  <a:t>应用领域不断扩展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48" t="-963" r="-13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296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我国的统计实践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《</a:t>
            </a:r>
            <a:r>
              <a:rPr lang="zh-CN" altLang="en-US" dirty="0"/>
              <a:t>中华人民共和国统计法实施细则</a:t>
            </a:r>
            <a:r>
              <a:rPr lang="en-US" altLang="zh-CN" dirty="0"/>
              <a:t>》—1987</a:t>
            </a:r>
            <a:r>
              <a:rPr lang="zh-CN" altLang="en-US" dirty="0"/>
              <a:t>年月国务院批准，</a:t>
            </a:r>
            <a:r>
              <a:rPr lang="en-US" altLang="zh-CN" dirty="0"/>
              <a:t>2000</a:t>
            </a:r>
            <a:r>
              <a:rPr lang="zh-CN" altLang="en-US" dirty="0"/>
              <a:t>年</a:t>
            </a:r>
            <a:r>
              <a:rPr lang="en-US" altLang="zh-CN" dirty="0"/>
              <a:t>6</a:t>
            </a:r>
            <a:r>
              <a:rPr lang="zh-CN" altLang="en-US" dirty="0"/>
              <a:t>月国务院批准修订。</a:t>
            </a:r>
          </a:p>
          <a:p>
            <a:r>
              <a:rPr lang="zh-CN" altLang="en-US" dirty="0" smtClean="0"/>
              <a:t>国家统计局</a:t>
            </a:r>
            <a:r>
              <a:rPr lang="en-US" altLang="zh-CN" dirty="0" smtClean="0"/>
              <a:t>——www.stats.gov.com</a:t>
            </a:r>
            <a:r>
              <a:rPr lang="en-US" altLang="zh-CN" dirty="0"/>
              <a:t>/</a:t>
            </a:r>
          </a:p>
          <a:p>
            <a:r>
              <a:rPr lang="zh-CN" altLang="en-US" dirty="0"/>
              <a:t>中国统计</a:t>
            </a:r>
            <a:r>
              <a:rPr lang="zh-CN" altLang="en-US" dirty="0" smtClean="0"/>
              <a:t>网</a:t>
            </a:r>
            <a:r>
              <a:rPr lang="en-US" altLang="zh-CN" dirty="0" smtClean="0"/>
              <a:t>——www.8sta.com</a:t>
            </a:r>
            <a:r>
              <a:rPr lang="en-US" altLang="zh-CN" dirty="0"/>
              <a:t>/</a:t>
            </a:r>
          </a:p>
          <a:p>
            <a:r>
              <a:rPr lang="zh-CN" altLang="en-US" dirty="0"/>
              <a:t>中国统计学</a:t>
            </a:r>
            <a:r>
              <a:rPr lang="zh-CN" altLang="en-US" dirty="0" smtClean="0"/>
              <a:t>会</a:t>
            </a:r>
            <a:r>
              <a:rPr lang="en-US" altLang="zh-CN" dirty="0" smtClean="0"/>
              <a:t>——www.nssc.stats.gov.cn/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295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1.3 </a:t>
            </a:r>
            <a:r>
              <a:rPr lang="zh-CN" altLang="en-US" dirty="0" smtClean="0"/>
              <a:t>统计学的分科</a:t>
            </a:r>
            <a:endParaRPr lang="zh-CN" altLang="en-US" dirty="0"/>
          </a:p>
        </p:txBody>
      </p:sp>
      <p:grpSp>
        <p:nvGrpSpPr>
          <p:cNvPr id="19" name="组合 18"/>
          <p:cNvGrpSpPr/>
          <p:nvPr/>
        </p:nvGrpSpPr>
        <p:grpSpPr>
          <a:xfrm>
            <a:off x="1910581" y="1412776"/>
            <a:ext cx="6045795" cy="4176464"/>
            <a:chOff x="1910581" y="1412776"/>
            <a:chExt cx="6045795" cy="4176464"/>
          </a:xfrm>
        </p:grpSpPr>
        <p:sp>
          <p:nvSpPr>
            <p:cNvPr id="4" name="流程图: 过程 3"/>
            <p:cNvSpPr/>
            <p:nvPr/>
          </p:nvSpPr>
          <p:spPr>
            <a:xfrm>
              <a:off x="3563888" y="1412776"/>
              <a:ext cx="1656184" cy="720080"/>
            </a:xfrm>
            <a:prstGeom prst="flowChart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dirty="0" smtClean="0">
                  <a:latin typeface="黑体" pitchFamily="49" charset="-122"/>
                  <a:ea typeface="黑体" pitchFamily="49" charset="-122"/>
                </a:rPr>
                <a:t>统计方法</a:t>
              </a:r>
              <a:endParaRPr lang="zh-CN" altLang="en-US" sz="2400" dirty="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5" name="流程图: 过程 4"/>
            <p:cNvSpPr/>
            <p:nvPr/>
          </p:nvSpPr>
          <p:spPr>
            <a:xfrm>
              <a:off x="1910581" y="3140968"/>
              <a:ext cx="1653307" cy="720080"/>
            </a:xfrm>
            <a:prstGeom prst="flowChart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dirty="0" smtClean="0">
                  <a:latin typeface="黑体" pitchFamily="49" charset="-122"/>
                  <a:ea typeface="黑体" pitchFamily="49" charset="-122"/>
                </a:rPr>
                <a:t>描述统计</a:t>
              </a:r>
              <a:endParaRPr lang="zh-CN" altLang="en-US" sz="2400" dirty="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6" name="流程图: 过程 5"/>
            <p:cNvSpPr/>
            <p:nvPr/>
          </p:nvSpPr>
          <p:spPr>
            <a:xfrm>
              <a:off x="5220072" y="3092971"/>
              <a:ext cx="1656184" cy="720080"/>
            </a:xfrm>
            <a:prstGeom prst="flowChart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dirty="0" smtClean="0">
                  <a:latin typeface="黑体" pitchFamily="49" charset="-122"/>
                  <a:ea typeface="黑体" pitchFamily="49" charset="-122"/>
                </a:rPr>
                <a:t>推断统计</a:t>
              </a:r>
              <a:endParaRPr lang="zh-CN" altLang="en-US" sz="2400" dirty="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7" name="流程图: 过程 6"/>
            <p:cNvSpPr/>
            <p:nvPr/>
          </p:nvSpPr>
          <p:spPr>
            <a:xfrm>
              <a:off x="4139952" y="4869160"/>
              <a:ext cx="1656184" cy="720080"/>
            </a:xfrm>
            <a:prstGeom prst="flowChart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dirty="0" smtClean="0">
                  <a:latin typeface="黑体" pitchFamily="49" charset="-122"/>
                  <a:ea typeface="黑体" pitchFamily="49" charset="-122"/>
                </a:rPr>
                <a:t>参数估计</a:t>
              </a:r>
              <a:endParaRPr lang="zh-CN" altLang="en-US" sz="2400" dirty="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8" name="流程图: 过程 7"/>
            <p:cNvSpPr/>
            <p:nvPr/>
          </p:nvSpPr>
          <p:spPr>
            <a:xfrm>
              <a:off x="6300192" y="4851995"/>
              <a:ext cx="1656184" cy="720080"/>
            </a:xfrm>
            <a:prstGeom prst="flowChart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dirty="0" smtClean="0">
                  <a:latin typeface="黑体" pitchFamily="49" charset="-122"/>
                  <a:ea typeface="黑体" pitchFamily="49" charset="-122"/>
                </a:rPr>
                <a:t>假设检验</a:t>
              </a:r>
              <a:endParaRPr lang="zh-CN" altLang="en-US" sz="2400" dirty="0">
                <a:latin typeface="黑体" pitchFamily="49" charset="-122"/>
                <a:ea typeface="黑体" pitchFamily="49" charset="-122"/>
              </a:endParaRPr>
            </a:p>
          </p:txBody>
        </p:sp>
        <p:cxnSp>
          <p:nvCxnSpPr>
            <p:cNvPr id="10" name="肘形连接符 9"/>
            <p:cNvCxnSpPr>
              <a:stCxn id="4" idx="2"/>
              <a:endCxn id="5" idx="0"/>
            </p:cNvCxnSpPr>
            <p:nvPr/>
          </p:nvCxnSpPr>
          <p:spPr>
            <a:xfrm rot="5400000">
              <a:off x="3060552" y="1809540"/>
              <a:ext cx="1008112" cy="1654745"/>
            </a:xfrm>
            <a:prstGeom prst="bentConnector3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肘形连接符 11"/>
            <p:cNvCxnSpPr>
              <a:endCxn id="6" idx="0"/>
            </p:cNvCxnSpPr>
            <p:nvPr/>
          </p:nvCxnSpPr>
          <p:spPr>
            <a:xfrm>
              <a:off x="4391980" y="2636912"/>
              <a:ext cx="1656184" cy="456059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肘形连接符 12"/>
            <p:cNvCxnSpPr>
              <a:stCxn id="6" idx="2"/>
              <a:endCxn id="7" idx="0"/>
            </p:cNvCxnSpPr>
            <p:nvPr/>
          </p:nvCxnSpPr>
          <p:spPr>
            <a:xfrm rot="5400000">
              <a:off x="4980050" y="3801045"/>
              <a:ext cx="1056109" cy="1080120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肘形连接符 15"/>
            <p:cNvCxnSpPr>
              <a:endCxn id="8" idx="0"/>
            </p:cNvCxnSpPr>
            <p:nvPr/>
          </p:nvCxnSpPr>
          <p:spPr>
            <a:xfrm>
              <a:off x="6048165" y="4341105"/>
              <a:ext cx="1080119" cy="51089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542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统计学的知识架构</a:t>
            </a: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735760" y="1106141"/>
            <a:ext cx="1600200" cy="396875"/>
            <a:chOff x="2976" y="1327"/>
            <a:chExt cx="1008" cy="250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976" y="1327"/>
              <a:ext cx="1008" cy="25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072" y="1333"/>
              <a:ext cx="81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buFont typeface="Symbol" pitchFamily="18" charset="2"/>
                <a:buNone/>
              </a:pPr>
              <a:r>
                <a:rPr lang="zh-CN" altLang="en-US" dirty="0">
                  <a:solidFill>
                    <a:srgbClr val="000000"/>
                  </a:solidFill>
                </a:rPr>
                <a:t>统计资料</a:t>
              </a:r>
            </a:p>
          </p:txBody>
        </p:sp>
      </p:grpSp>
      <p:grpSp>
        <p:nvGrpSpPr>
          <p:cNvPr id="8" name="Group 99"/>
          <p:cNvGrpSpPr>
            <a:grpSpLocks/>
          </p:cNvGrpSpPr>
          <p:nvPr/>
        </p:nvGrpSpPr>
        <p:grpSpPr bwMode="auto">
          <a:xfrm>
            <a:off x="1373560" y="1133130"/>
            <a:ext cx="2362200" cy="369888"/>
            <a:chOff x="1152" y="816"/>
            <a:chExt cx="1488" cy="233"/>
          </a:xfrm>
        </p:grpSpPr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1152" y="816"/>
              <a:ext cx="864" cy="233"/>
              <a:chOff x="1392" y="1440"/>
              <a:chExt cx="864" cy="233"/>
            </a:xfrm>
          </p:grpSpPr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1392" y="1440"/>
                <a:ext cx="864" cy="233"/>
              </a:xfrm>
              <a:prstGeom prst="rect">
                <a:avLst/>
              </a:prstGeom>
              <a:solidFill>
                <a:srgbClr val="0EEC58"/>
              </a:solidFill>
              <a:ln w="12700" cap="sq">
                <a:solidFill>
                  <a:srgbClr val="0EEC58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Text Box 9"/>
              <p:cNvSpPr txBox="1">
                <a:spLocks noChangeArrowheads="1"/>
              </p:cNvSpPr>
              <p:nvPr/>
            </p:nvSpPr>
            <p:spPr bwMode="auto">
              <a:xfrm>
                <a:off x="1392" y="1440"/>
                <a:ext cx="86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总体数据</a:t>
                </a:r>
              </a:p>
            </p:txBody>
          </p:sp>
        </p:grp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2016" y="960"/>
              <a:ext cx="624" cy="0"/>
            </a:xfrm>
            <a:prstGeom prst="line">
              <a:avLst/>
            </a:prstGeom>
            <a:ln w="28575">
              <a:solidFill>
                <a:schemeClr val="tx1"/>
              </a:solidFill>
              <a:headEnd/>
              <a:tailEnd type="triangl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algn="ctr"/>
              <a:endParaRPr lang="zh-CN" altLang="en-US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100"/>
          <p:cNvGrpSpPr>
            <a:grpSpLocks/>
          </p:cNvGrpSpPr>
          <p:nvPr/>
        </p:nvGrpSpPr>
        <p:grpSpPr bwMode="auto">
          <a:xfrm>
            <a:off x="5335960" y="1133130"/>
            <a:ext cx="2438400" cy="369888"/>
            <a:chOff x="3648" y="816"/>
            <a:chExt cx="1536" cy="233"/>
          </a:xfrm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4320" y="816"/>
              <a:ext cx="864" cy="233"/>
              <a:chOff x="4704" y="1392"/>
              <a:chExt cx="864" cy="233"/>
            </a:xfrm>
          </p:grpSpPr>
          <p:sp>
            <p:nvSpPr>
              <p:cNvPr id="16" name="Rectangle 8"/>
              <p:cNvSpPr>
                <a:spLocks noChangeArrowheads="1"/>
              </p:cNvSpPr>
              <p:nvPr/>
            </p:nvSpPr>
            <p:spPr bwMode="auto">
              <a:xfrm>
                <a:off x="4704" y="1392"/>
                <a:ext cx="864" cy="233"/>
              </a:xfrm>
              <a:prstGeom prst="rect">
                <a:avLst/>
              </a:prstGeom>
              <a:ln w="28575">
                <a:solidFill>
                  <a:schemeClr val="tx1"/>
                </a:solidFill>
                <a:headEnd/>
                <a:tailEnd type="triangle" w="med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algn="ctr"/>
                <a:endParaRPr lang="zh-CN" altLang="en-US" b="1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7" name="Text Box 11"/>
              <p:cNvSpPr txBox="1">
                <a:spLocks noChangeArrowheads="1"/>
              </p:cNvSpPr>
              <p:nvPr/>
            </p:nvSpPr>
            <p:spPr bwMode="auto">
              <a:xfrm>
                <a:off x="4704" y="1392"/>
                <a:ext cx="864" cy="233"/>
              </a:xfrm>
              <a:prstGeom prst="rect">
                <a:avLst/>
              </a:prstGeom>
              <a:solidFill>
                <a:srgbClr val="00FF00"/>
              </a:solidFill>
              <a:ln w="28575">
                <a:solidFill>
                  <a:schemeClr val="tx1"/>
                </a:solidFill>
                <a:headEnd/>
                <a:tailEnd type="triangle" w="med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>
                <a:defPPr>
                  <a:defRPr lang="zh-CN"/>
                </a:defPPr>
                <a:lvl1pPr algn="ctr">
                  <a:defRPr b="1">
                    <a:ln w="18000">
                      <a:solidFill>
                        <a:schemeClr val="accent2">
                          <a:satMod val="140000"/>
                        </a:schemeClr>
                      </a:solidFill>
                      <a:prstDash val="solid"/>
                      <a:miter lim="800000"/>
                    </a:ln>
                    <a:noFill/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</a:defRPr>
                </a:lvl1pPr>
              </a:lstStyle>
              <a:p>
                <a:r>
                  <a:rPr lang="zh-CN" altLang="en-US" b="0" dirty="0">
                    <a:ln w="18000">
                      <a:solidFill>
                        <a:schemeClr val="tx1"/>
                      </a:solidFill>
                      <a:prstDash val="solid"/>
                      <a:miter lim="800000"/>
                    </a:ln>
                    <a:solidFill>
                      <a:schemeClr val="tx1"/>
                    </a:solidFill>
                    <a:effectLst/>
                  </a:rPr>
                  <a:t>样本数据</a:t>
                </a:r>
              </a:p>
            </p:txBody>
          </p:sp>
        </p:grp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H="1">
              <a:off x="3648" y="960"/>
              <a:ext cx="672" cy="0"/>
            </a:xfrm>
            <a:prstGeom prst="line">
              <a:avLst/>
            </a:prstGeom>
            <a:ln w="28575">
              <a:solidFill>
                <a:schemeClr val="tx1"/>
              </a:solidFill>
              <a:headEnd/>
              <a:tailEnd type="triangl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algn="ctr"/>
              <a:endParaRPr lang="zh-CN" altLang="en-US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grpSp>
        <p:nvGrpSpPr>
          <p:cNvPr id="18" name="Group 101"/>
          <p:cNvGrpSpPr>
            <a:grpSpLocks/>
          </p:cNvGrpSpPr>
          <p:nvPr/>
        </p:nvGrpSpPr>
        <p:grpSpPr bwMode="auto">
          <a:xfrm>
            <a:off x="1923206" y="1503465"/>
            <a:ext cx="2216259" cy="1009650"/>
            <a:chOff x="1488" y="1188"/>
            <a:chExt cx="1306" cy="636"/>
          </a:xfrm>
        </p:grpSpPr>
        <p:grpSp>
          <p:nvGrpSpPr>
            <p:cNvPr id="19" name="Group 21"/>
            <p:cNvGrpSpPr>
              <a:grpSpLocks/>
            </p:cNvGrpSpPr>
            <p:nvPr/>
          </p:nvGrpSpPr>
          <p:grpSpPr bwMode="auto">
            <a:xfrm>
              <a:off x="1488" y="1536"/>
              <a:ext cx="1104" cy="288"/>
              <a:chOff x="1536" y="1968"/>
              <a:chExt cx="1104" cy="288"/>
            </a:xfrm>
          </p:grpSpPr>
          <p:sp>
            <p:nvSpPr>
              <p:cNvPr id="21" name="Oval 17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1104" cy="288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Text Box 19"/>
              <p:cNvSpPr txBox="1">
                <a:spLocks noChangeArrowheads="1"/>
              </p:cNvSpPr>
              <p:nvPr/>
            </p:nvSpPr>
            <p:spPr bwMode="auto">
              <a:xfrm>
                <a:off x="1584" y="2016"/>
                <a:ext cx="105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描述性方法</a:t>
                </a:r>
              </a:p>
            </p:txBody>
          </p:sp>
        </p:grp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 flipH="1">
              <a:off x="2400" y="1188"/>
              <a:ext cx="394" cy="39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grpSp>
        <p:nvGrpSpPr>
          <p:cNvPr id="23" name="Group 104"/>
          <p:cNvGrpSpPr>
            <a:grpSpLocks/>
          </p:cNvGrpSpPr>
          <p:nvPr/>
        </p:nvGrpSpPr>
        <p:grpSpPr bwMode="auto">
          <a:xfrm>
            <a:off x="840160" y="2513461"/>
            <a:ext cx="1676400" cy="1330326"/>
            <a:chOff x="768" y="1905"/>
            <a:chExt cx="1056" cy="838"/>
          </a:xfrm>
        </p:grpSpPr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768" y="2336"/>
              <a:ext cx="960" cy="407"/>
              <a:chOff x="1056" y="2576"/>
              <a:chExt cx="960" cy="407"/>
            </a:xfrm>
          </p:grpSpPr>
          <p:sp>
            <p:nvSpPr>
              <p:cNvPr id="26" name="Rectangle 27"/>
              <p:cNvSpPr>
                <a:spLocks noChangeArrowheads="1"/>
              </p:cNvSpPr>
              <p:nvPr/>
            </p:nvSpPr>
            <p:spPr bwMode="auto">
              <a:xfrm>
                <a:off x="1056" y="2577"/>
                <a:ext cx="912" cy="406"/>
              </a:xfrm>
              <a:prstGeom prst="rect">
                <a:avLst/>
              </a:prstGeom>
              <a:solidFill>
                <a:srgbClr val="0EEC58"/>
              </a:solidFill>
              <a:ln w="12700" cap="sq">
                <a:solidFill>
                  <a:srgbClr val="0EEC58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Text Box 28"/>
              <p:cNvSpPr txBox="1">
                <a:spLocks noChangeArrowheads="1"/>
              </p:cNvSpPr>
              <p:nvPr/>
            </p:nvSpPr>
            <p:spPr bwMode="auto">
              <a:xfrm>
                <a:off x="1056" y="2576"/>
                <a:ext cx="960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统计表和统计图</a:t>
                </a:r>
              </a:p>
            </p:txBody>
          </p:sp>
        </p:grpSp>
        <p:sp>
          <p:nvSpPr>
            <p:cNvPr id="25" name="Line 31"/>
            <p:cNvSpPr>
              <a:spLocks noChangeShapeType="1"/>
            </p:cNvSpPr>
            <p:nvPr/>
          </p:nvSpPr>
          <p:spPr bwMode="auto">
            <a:xfrm flipH="1">
              <a:off x="1344" y="1905"/>
              <a:ext cx="480" cy="399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grpSp>
        <p:nvGrpSpPr>
          <p:cNvPr id="28" name="Group 105"/>
          <p:cNvGrpSpPr>
            <a:grpSpLocks/>
          </p:cNvGrpSpPr>
          <p:nvPr/>
        </p:nvGrpSpPr>
        <p:grpSpPr bwMode="auto">
          <a:xfrm>
            <a:off x="2256582" y="2513460"/>
            <a:ext cx="1371600" cy="2119313"/>
            <a:chOff x="1632" y="1826"/>
            <a:chExt cx="864" cy="1335"/>
          </a:xfrm>
        </p:grpSpPr>
        <p:grpSp>
          <p:nvGrpSpPr>
            <p:cNvPr id="29" name="Group 35"/>
            <p:cNvGrpSpPr>
              <a:grpSpLocks/>
            </p:cNvGrpSpPr>
            <p:nvPr/>
          </p:nvGrpSpPr>
          <p:grpSpPr bwMode="auto">
            <a:xfrm>
              <a:off x="1632" y="2880"/>
              <a:ext cx="864" cy="281"/>
              <a:chOff x="2016" y="3120"/>
              <a:chExt cx="864" cy="281"/>
            </a:xfrm>
          </p:grpSpPr>
          <p:sp>
            <p:nvSpPr>
              <p:cNvPr id="31" name="Oval 33"/>
              <p:cNvSpPr>
                <a:spLocks noChangeArrowheads="1"/>
              </p:cNvSpPr>
              <p:nvPr/>
            </p:nvSpPr>
            <p:spPr bwMode="auto">
              <a:xfrm>
                <a:off x="2016" y="3120"/>
                <a:ext cx="864" cy="281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Text Box 34"/>
              <p:cNvSpPr txBox="1">
                <a:spLocks noChangeArrowheads="1"/>
              </p:cNvSpPr>
              <p:nvPr/>
            </p:nvSpPr>
            <p:spPr bwMode="auto">
              <a:xfrm>
                <a:off x="2016" y="3168"/>
                <a:ext cx="86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综合分析</a:t>
                </a:r>
              </a:p>
            </p:txBody>
          </p:sp>
        </p:grpSp>
        <p:sp>
          <p:nvSpPr>
            <p:cNvPr id="30" name="Line 50"/>
            <p:cNvSpPr>
              <a:spLocks noChangeShapeType="1"/>
            </p:cNvSpPr>
            <p:nvPr/>
          </p:nvSpPr>
          <p:spPr bwMode="auto">
            <a:xfrm>
              <a:off x="2064" y="1826"/>
              <a:ext cx="0" cy="105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grpSp>
        <p:nvGrpSpPr>
          <p:cNvPr id="33" name="Group 106"/>
          <p:cNvGrpSpPr>
            <a:grpSpLocks/>
          </p:cNvGrpSpPr>
          <p:nvPr/>
        </p:nvGrpSpPr>
        <p:grpSpPr bwMode="auto">
          <a:xfrm>
            <a:off x="611560" y="4575823"/>
            <a:ext cx="1752600" cy="1169988"/>
            <a:chOff x="672" y="3103"/>
            <a:chExt cx="1104" cy="737"/>
          </a:xfrm>
        </p:grpSpPr>
        <p:grpSp>
          <p:nvGrpSpPr>
            <p:cNvPr id="34" name="Group 58"/>
            <p:cNvGrpSpPr>
              <a:grpSpLocks/>
            </p:cNvGrpSpPr>
            <p:nvPr/>
          </p:nvGrpSpPr>
          <p:grpSpPr bwMode="auto">
            <a:xfrm>
              <a:off x="672" y="3408"/>
              <a:ext cx="1104" cy="432"/>
              <a:chOff x="2976" y="3648"/>
              <a:chExt cx="1104" cy="432"/>
            </a:xfrm>
          </p:grpSpPr>
          <p:sp>
            <p:nvSpPr>
              <p:cNvPr id="36" name="Rectangle 56"/>
              <p:cNvSpPr>
                <a:spLocks noChangeArrowheads="1"/>
              </p:cNvSpPr>
              <p:nvPr/>
            </p:nvSpPr>
            <p:spPr bwMode="auto">
              <a:xfrm>
                <a:off x="3024" y="3648"/>
                <a:ext cx="1008" cy="432"/>
              </a:xfrm>
              <a:prstGeom prst="rect">
                <a:avLst/>
              </a:prstGeom>
              <a:solidFill>
                <a:srgbClr val="0EEC58"/>
              </a:solidFill>
              <a:ln w="12700" cap="sq">
                <a:solidFill>
                  <a:srgbClr val="0EEC58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" name="Text Box 57"/>
              <p:cNvSpPr txBox="1">
                <a:spLocks noChangeArrowheads="1"/>
              </p:cNvSpPr>
              <p:nvPr/>
            </p:nvSpPr>
            <p:spPr bwMode="auto">
              <a:xfrm>
                <a:off x="2976" y="3648"/>
                <a:ext cx="1104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中心趋势和离散程度</a:t>
                </a:r>
              </a:p>
            </p:txBody>
          </p:sp>
        </p:grpSp>
        <p:sp>
          <p:nvSpPr>
            <p:cNvPr id="35" name="Line 59"/>
            <p:cNvSpPr>
              <a:spLocks noChangeShapeType="1"/>
            </p:cNvSpPr>
            <p:nvPr/>
          </p:nvSpPr>
          <p:spPr bwMode="auto">
            <a:xfrm flipH="1">
              <a:off x="1248" y="3103"/>
              <a:ext cx="528" cy="305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grpSp>
        <p:nvGrpSpPr>
          <p:cNvPr id="38" name="Group 107"/>
          <p:cNvGrpSpPr>
            <a:grpSpLocks/>
          </p:cNvGrpSpPr>
          <p:nvPr/>
        </p:nvGrpSpPr>
        <p:grpSpPr bwMode="auto">
          <a:xfrm>
            <a:off x="2459891" y="4648650"/>
            <a:ext cx="800100" cy="1622426"/>
            <a:chOff x="1824" y="3243"/>
            <a:chExt cx="504" cy="1022"/>
          </a:xfrm>
        </p:grpSpPr>
        <p:grpSp>
          <p:nvGrpSpPr>
            <p:cNvPr id="39" name="Group 55"/>
            <p:cNvGrpSpPr>
              <a:grpSpLocks/>
            </p:cNvGrpSpPr>
            <p:nvPr/>
          </p:nvGrpSpPr>
          <p:grpSpPr bwMode="auto">
            <a:xfrm>
              <a:off x="1824" y="4032"/>
              <a:ext cx="504" cy="233"/>
              <a:chOff x="1728" y="3600"/>
              <a:chExt cx="504" cy="233"/>
            </a:xfrm>
          </p:grpSpPr>
          <p:sp>
            <p:nvSpPr>
              <p:cNvPr id="41" name="Rectangle 53"/>
              <p:cNvSpPr>
                <a:spLocks noChangeArrowheads="1"/>
              </p:cNvSpPr>
              <p:nvPr/>
            </p:nvSpPr>
            <p:spPr bwMode="auto">
              <a:xfrm>
                <a:off x="1728" y="3600"/>
                <a:ext cx="480" cy="233"/>
              </a:xfrm>
              <a:prstGeom prst="rect">
                <a:avLst/>
              </a:prstGeom>
              <a:solidFill>
                <a:srgbClr val="0EEC58"/>
              </a:solidFill>
              <a:ln w="12700" cap="sq">
                <a:solidFill>
                  <a:srgbClr val="0EEC58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" name="Text Box 54"/>
              <p:cNvSpPr txBox="1">
                <a:spLocks noChangeArrowheads="1"/>
              </p:cNvSpPr>
              <p:nvPr/>
            </p:nvSpPr>
            <p:spPr bwMode="auto">
              <a:xfrm>
                <a:off x="1728" y="3600"/>
                <a:ext cx="50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指数</a:t>
                </a:r>
              </a:p>
            </p:txBody>
          </p:sp>
        </p:grpSp>
        <p:sp>
          <p:nvSpPr>
            <p:cNvPr id="40" name="Line 60"/>
            <p:cNvSpPr>
              <a:spLocks noChangeShapeType="1"/>
            </p:cNvSpPr>
            <p:nvPr/>
          </p:nvSpPr>
          <p:spPr bwMode="auto">
            <a:xfrm>
              <a:off x="2064" y="3243"/>
              <a:ext cx="0" cy="78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grpSp>
        <p:nvGrpSpPr>
          <p:cNvPr id="43" name="Group 108"/>
          <p:cNvGrpSpPr>
            <a:grpSpLocks/>
          </p:cNvGrpSpPr>
          <p:nvPr/>
        </p:nvGrpSpPr>
        <p:grpSpPr bwMode="auto">
          <a:xfrm>
            <a:off x="3878635" y="2493617"/>
            <a:ext cx="1990725" cy="1114426"/>
            <a:chOff x="2730" y="1673"/>
            <a:chExt cx="1254" cy="702"/>
          </a:xfrm>
        </p:grpSpPr>
        <p:grpSp>
          <p:nvGrpSpPr>
            <p:cNvPr id="44" name="Group 65"/>
            <p:cNvGrpSpPr>
              <a:grpSpLocks/>
            </p:cNvGrpSpPr>
            <p:nvPr/>
          </p:nvGrpSpPr>
          <p:grpSpPr bwMode="auto">
            <a:xfrm>
              <a:off x="2730" y="1945"/>
              <a:ext cx="870" cy="430"/>
              <a:chOff x="2730" y="1945"/>
              <a:chExt cx="870" cy="430"/>
            </a:xfrm>
          </p:grpSpPr>
          <p:sp>
            <p:nvSpPr>
              <p:cNvPr id="46" name="Rectangle 63"/>
              <p:cNvSpPr>
                <a:spLocks noChangeArrowheads="1"/>
              </p:cNvSpPr>
              <p:nvPr/>
            </p:nvSpPr>
            <p:spPr bwMode="auto">
              <a:xfrm>
                <a:off x="2736" y="1945"/>
                <a:ext cx="864" cy="407"/>
              </a:xfrm>
              <a:prstGeom prst="rect">
                <a:avLst/>
              </a:prstGeom>
              <a:solidFill>
                <a:srgbClr val="0EEC58"/>
              </a:solidFill>
              <a:ln w="12700" cap="sq">
                <a:solidFill>
                  <a:srgbClr val="0EEC58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Text Box 64"/>
              <p:cNvSpPr txBox="1">
                <a:spLocks noChangeArrowheads="1"/>
              </p:cNvSpPr>
              <p:nvPr/>
            </p:nvSpPr>
            <p:spPr bwMode="auto">
              <a:xfrm>
                <a:off x="2730" y="1968"/>
                <a:ext cx="864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概率和概率分布</a:t>
                </a:r>
              </a:p>
            </p:txBody>
          </p:sp>
        </p:grpSp>
        <p:sp>
          <p:nvSpPr>
            <p:cNvPr id="45" name="Line 66"/>
            <p:cNvSpPr>
              <a:spLocks noChangeShapeType="1"/>
            </p:cNvSpPr>
            <p:nvPr/>
          </p:nvSpPr>
          <p:spPr bwMode="auto">
            <a:xfrm flipH="1">
              <a:off x="3360" y="1673"/>
              <a:ext cx="624" cy="27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grpSp>
        <p:nvGrpSpPr>
          <p:cNvPr id="48" name="Group 109"/>
          <p:cNvGrpSpPr>
            <a:grpSpLocks/>
          </p:cNvGrpSpPr>
          <p:nvPr/>
        </p:nvGrpSpPr>
        <p:grpSpPr bwMode="auto">
          <a:xfrm>
            <a:off x="4421560" y="2467620"/>
            <a:ext cx="1676400" cy="2135188"/>
            <a:chOff x="3072" y="1816"/>
            <a:chExt cx="1056" cy="1345"/>
          </a:xfrm>
        </p:grpSpPr>
        <p:sp>
          <p:nvSpPr>
            <p:cNvPr id="49" name="Line 67"/>
            <p:cNvSpPr>
              <a:spLocks noChangeShapeType="1"/>
            </p:cNvSpPr>
            <p:nvPr/>
          </p:nvSpPr>
          <p:spPr bwMode="auto">
            <a:xfrm>
              <a:off x="3168" y="2534"/>
              <a:ext cx="288" cy="365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  <p:grpSp>
          <p:nvGrpSpPr>
            <p:cNvPr id="50" name="Group 47"/>
            <p:cNvGrpSpPr>
              <a:grpSpLocks/>
            </p:cNvGrpSpPr>
            <p:nvPr/>
          </p:nvGrpSpPr>
          <p:grpSpPr bwMode="auto">
            <a:xfrm>
              <a:off x="3072" y="2880"/>
              <a:ext cx="864" cy="281"/>
              <a:chOff x="3600" y="3120"/>
              <a:chExt cx="864" cy="281"/>
            </a:xfrm>
          </p:grpSpPr>
          <p:sp>
            <p:nvSpPr>
              <p:cNvPr id="52" name="Oval 43"/>
              <p:cNvSpPr>
                <a:spLocks noChangeArrowheads="1"/>
              </p:cNvSpPr>
              <p:nvPr/>
            </p:nvSpPr>
            <p:spPr bwMode="auto">
              <a:xfrm>
                <a:off x="3600" y="3120"/>
                <a:ext cx="864" cy="281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" name="Text Box 45"/>
              <p:cNvSpPr txBox="1">
                <a:spLocks noChangeArrowheads="1"/>
              </p:cNvSpPr>
              <p:nvPr/>
            </p:nvSpPr>
            <p:spPr bwMode="auto">
              <a:xfrm>
                <a:off x="3600" y="3168"/>
                <a:ext cx="86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统计推断</a:t>
                </a:r>
              </a:p>
            </p:txBody>
          </p:sp>
        </p:grpSp>
        <p:sp>
          <p:nvSpPr>
            <p:cNvPr id="51" name="Line 69"/>
            <p:cNvSpPr>
              <a:spLocks noChangeShapeType="1"/>
            </p:cNvSpPr>
            <p:nvPr/>
          </p:nvSpPr>
          <p:spPr bwMode="auto">
            <a:xfrm flipH="1">
              <a:off x="3685" y="1816"/>
              <a:ext cx="443" cy="104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grpSp>
        <p:nvGrpSpPr>
          <p:cNvPr id="54" name="Group 110"/>
          <p:cNvGrpSpPr>
            <a:grpSpLocks/>
          </p:cNvGrpSpPr>
          <p:nvPr/>
        </p:nvGrpSpPr>
        <p:grpSpPr bwMode="auto">
          <a:xfrm>
            <a:off x="6375774" y="2513908"/>
            <a:ext cx="1779588" cy="2062163"/>
            <a:chOff x="4303" y="1862"/>
            <a:chExt cx="1121" cy="1299"/>
          </a:xfrm>
        </p:grpSpPr>
        <p:grpSp>
          <p:nvGrpSpPr>
            <p:cNvPr id="55" name="Group 49"/>
            <p:cNvGrpSpPr>
              <a:grpSpLocks/>
            </p:cNvGrpSpPr>
            <p:nvPr/>
          </p:nvGrpSpPr>
          <p:grpSpPr bwMode="auto">
            <a:xfrm>
              <a:off x="4560" y="2880"/>
              <a:ext cx="864" cy="281"/>
              <a:chOff x="2496" y="3936"/>
              <a:chExt cx="864" cy="281"/>
            </a:xfrm>
          </p:grpSpPr>
          <p:sp>
            <p:nvSpPr>
              <p:cNvPr id="57" name="Oval 46"/>
              <p:cNvSpPr>
                <a:spLocks noChangeArrowheads="1"/>
              </p:cNvSpPr>
              <p:nvPr/>
            </p:nvSpPr>
            <p:spPr bwMode="auto">
              <a:xfrm>
                <a:off x="2496" y="3936"/>
                <a:ext cx="864" cy="281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8" name="Text Box 48"/>
              <p:cNvSpPr txBox="1">
                <a:spLocks noChangeArrowheads="1"/>
              </p:cNvSpPr>
              <p:nvPr/>
            </p:nvSpPr>
            <p:spPr bwMode="auto">
              <a:xfrm>
                <a:off x="2496" y="3984"/>
                <a:ext cx="86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关联分析</a:t>
                </a:r>
              </a:p>
            </p:txBody>
          </p:sp>
        </p:grpSp>
        <p:sp>
          <p:nvSpPr>
            <p:cNvPr id="56" name="Line 71"/>
            <p:cNvSpPr>
              <a:spLocks noChangeShapeType="1"/>
            </p:cNvSpPr>
            <p:nvPr/>
          </p:nvSpPr>
          <p:spPr bwMode="auto">
            <a:xfrm>
              <a:off x="4303" y="1862"/>
              <a:ext cx="528" cy="101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grpSp>
        <p:nvGrpSpPr>
          <p:cNvPr id="59" name="Group 117"/>
          <p:cNvGrpSpPr>
            <a:grpSpLocks/>
          </p:cNvGrpSpPr>
          <p:nvPr/>
        </p:nvGrpSpPr>
        <p:grpSpPr bwMode="auto">
          <a:xfrm>
            <a:off x="6974260" y="2468217"/>
            <a:ext cx="1600200" cy="1103313"/>
            <a:chOff x="4704" y="1824"/>
            <a:chExt cx="1008" cy="695"/>
          </a:xfrm>
        </p:grpSpPr>
        <p:grpSp>
          <p:nvGrpSpPr>
            <p:cNvPr id="60" name="Group 75"/>
            <p:cNvGrpSpPr>
              <a:grpSpLocks/>
            </p:cNvGrpSpPr>
            <p:nvPr/>
          </p:nvGrpSpPr>
          <p:grpSpPr bwMode="auto">
            <a:xfrm>
              <a:off x="4848" y="2112"/>
              <a:ext cx="864" cy="407"/>
              <a:chOff x="4464" y="2016"/>
              <a:chExt cx="864" cy="407"/>
            </a:xfrm>
          </p:grpSpPr>
          <p:sp>
            <p:nvSpPr>
              <p:cNvPr id="62" name="Rectangle 73"/>
              <p:cNvSpPr>
                <a:spLocks noChangeArrowheads="1"/>
              </p:cNvSpPr>
              <p:nvPr/>
            </p:nvSpPr>
            <p:spPr bwMode="auto">
              <a:xfrm>
                <a:off x="4464" y="2016"/>
                <a:ext cx="864" cy="407"/>
              </a:xfrm>
              <a:prstGeom prst="rect">
                <a:avLst/>
              </a:prstGeom>
              <a:solidFill>
                <a:srgbClr val="0EEC58"/>
              </a:solidFill>
              <a:ln w="12700" cap="sq">
                <a:solidFill>
                  <a:srgbClr val="0EEC58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3" name="Text Box 74"/>
              <p:cNvSpPr txBox="1">
                <a:spLocks noChangeArrowheads="1"/>
              </p:cNvSpPr>
              <p:nvPr/>
            </p:nvSpPr>
            <p:spPr bwMode="auto">
              <a:xfrm>
                <a:off x="4464" y="2016"/>
                <a:ext cx="864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时间序列分析</a:t>
                </a:r>
              </a:p>
            </p:txBody>
          </p:sp>
        </p:grpSp>
        <p:sp>
          <p:nvSpPr>
            <p:cNvPr id="61" name="Line 76"/>
            <p:cNvSpPr>
              <a:spLocks noChangeShapeType="1"/>
            </p:cNvSpPr>
            <p:nvPr/>
          </p:nvSpPr>
          <p:spPr bwMode="auto">
            <a:xfrm>
              <a:off x="4704" y="1824"/>
              <a:ext cx="528" cy="28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grpSp>
        <p:nvGrpSpPr>
          <p:cNvPr id="64" name="Group 114"/>
          <p:cNvGrpSpPr>
            <a:grpSpLocks/>
          </p:cNvGrpSpPr>
          <p:nvPr/>
        </p:nvGrpSpPr>
        <p:grpSpPr bwMode="auto">
          <a:xfrm>
            <a:off x="4564435" y="4649442"/>
            <a:ext cx="1295400" cy="1589088"/>
            <a:chOff x="3168" y="3264"/>
            <a:chExt cx="816" cy="1001"/>
          </a:xfrm>
        </p:grpSpPr>
        <p:grpSp>
          <p:nvGrpSpPr>
            <p:cNvPr id="65" name="Group 85"/>
            <p:cNvGrpSpPr>
              <a:grpSpLocks/>
            </p:cNvGrpSpPr>
            <p:nvPr/>
          </p:nvGrpSpPr>
          <p:grpSpPr bwMode="auto">
            <a:xfrm>
              <a:off x="3168" y="4032"/>
              <a:ext cx="816" cy="233"/>
              <a:chOff x="3408" y="4032"/>
              <a:chExt cx="816" cy="233"/>
            </a:xfrm>
          </p:grpSpPr>
          <p:sp>
            <p:nvSpPr>
              <p:cNvPr id="67" name="Rectangle 79"/>
              <p:cNvSpPr>
                <a:spLocks noChangeArrowheads="1"/>
              </p:cNvSpPr>
              <p:nvPr/>
            </p:nvSpPr>
            <p:spPr bwMode="auto">
              <a:xfrm>
                <a:off x="3456" y="4032"/>
                <a:ext cx="768" cy="233"/>
              </a:xfrm>
              <a:prstGeom prst="rect">
                <a:avLst/>
              </a:prstGeom>
              <a:solidFill>
                <a:srgbClr val="0EEC58"/>
              </a:solidFill>
              <a:ln w="12700" cap="sq">
                <a:solidFill>
                  <a:srgbClr val="0EEC58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8" name="Text Box 84"/>
              <p:cNvSpPr txBox="1">
                <a:spLocks noChangeArrowheads="1"/>
              </p:cNvSpPr>
              <p:nvPr/>
            </p:nvSpPr>
            <p:spPr bwMode="auto">
              <a:xfrm>
                <a:off x="3408" y="4032"/>
                <a:ext cx="81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假设检验</a:t>
                </a:r>
              </a:p>
            </p:txBody>
          </p:sp>
        </p:grpSp>
        <p:sp>
          <p:nvSpPr>
            <p:cNvPr id="66" name="Line 92"/>
            <p:cNvSpPr>
              <a:spLocks noChangeShapeType="1"/>
            </p:cNvSpPr>
            <p:nvPr/>
          </p:nvSpPr>
          <p:spPr bwMode="auto">
            <a:xfrm>
              <a:off x="3552" y="3264"/>
              <a:ext cx="0" cy="76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grpSp>
        <p:nvGrpSpPr>
          <p:cNvPr id="69" name="Group 115"/>
          <p:cNvGrpSpPr>
            <a:grpSpLocks/>
          </p:cNvGrpSpPr>
          <p:nvPr/>
        </p:nvGrpSpPr>
        <p:grpSpPr bwMode="auto">
          <a:xfrm>
            <a:off x="5614145" y="4576071"/>
            <a:ext cx="1600200" cy="1156048"/>
            <a:chOff x="3840" y="3037"/>
            <a:chExt cx="1032" cy="775"/>
          </a:xfrm>
        </p:grpSpPr>
        <p:grpSp>
          <p:nvGrpSpPr>
            <p:cNvPr id="70" name="Group 87"/>
            <p:cNvGrpSpPr>
              <a:grpSpLocks/>
            </p:cNvGrpSpPr>
            <p:nvPr/>
          </p:nvGrpSpPr>
          <p:grpSpPr bwMode="auto">
            <a:xfrm>
              <a:off x="3840" y="3408"/>
              <a:ext cx="1008" cy="404"/>
              <a:chOff x="4080" y="3408"/>
              <a:chExt cx="1008" cy="404"/>
            </a:xfrm>
          </p:grpSpPr>
          <p:sp>
            <p:nvSpPr>
              <p:cNvPr id="73" name="Rectangle 80"/>
              <p:cNvSpPr>
                <a:spLocks noChangeArrowheads="1"/>
              </p:cNvSpPr>
              <p:nvPr/>
            </p:nvSpPr>
            <p:spPr bwMode="auto">
              <a:xfrm>
                <a:off x="4128" y="3408"/>
                <a:ext cx="864" cy="384"/>
              </a:xfrm>
              <a:prstGeom prst="rect">
                <a:avLst/>
              </a:prstGeom>
              <a:solidFill>
                <a:srgbClr val="0EEC58"/>
              </a:solidFill>
              <a:ln w="12700" cap="sq">
                <a:solidFill>
                  <a:srgbClr val="0EEC58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4" name="Text Box 86"/>
              <p:cNvSpPr txBox="1">
                <a:spLocks noChangeArrowheads="1"/>
              </p:cNvSpPr>
              <p:nvPr/>
            </p:nvSpPr>
            <p:spPr bwMode="auto">
              <a:xfrm>
                <a:off x="4080" y="3408"/>
                <a:ext cx="100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sz="1800" dirty="0">
                    <a:solidFill>
                      <a:srgbClr val="000000"/>
                    </a:solidFill>
                  </a:rPr>
                  <a:t>拟合优度和独立性检验</a:t>
                </a:r>
              </a:p>
            </p:txBody>
          </p:sp>
        </p:grpSp>
        <p:sp>
          <p:nvSpPr>
            <p:cNvPr id="71" name="Line 94"/>
            <p:cNvSpPr>
              <a:spLocks noChangeShapeType="1"/>
            </p:cNvSpPr>
            <p:nvPr/>
          </p:nvSpPr>
          <p:spPr bwMode="auto">
            <a:xfrm>
              <a:off x="3840" y="3037"/>
              <a:ext cx="288" cy="37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72" name="Line 95"/>
            <p:cNvSpPr>
              <a:spLocks noChangeShapeType="1"/>
            </p:cNvSpPr>
            <p:nvPr/>
          </p:nvSpPr>
          <p:spPr bwMode="auto">
            <a:xfrm flipH="1">
              <a:off x="4577" y="3037"/>
              <a:ext cx="295" cy="35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grpSp>
        <p:nvGrpSpPr>
          <p:cNvPr id="75" name="Group 116"/>
          <p:cNvGrpSpPr>
            <a:grpSpLocks/>
          </p:cNvGrpSpPr>
          <p:nvPr/>
        </p:nvGrpSpPr>
        <p:grpSpPr bwMode="auto">
          <a:xfrm>
            <a:off x="7088560" y="4603403"/>
            <a:ext cx="1371600" cy="1590675"/>
            <a:chOff x="4752" y="3207"/>
            <a:chExt cx="864" cy="1002"/>
          </a:xfrm>
        </p:grpSpPr>
        <p:grpSp>
          <p:nvGrpSpPr>
            <p:cNvPr id="76" name="Group 89"/>
            <p:cNvGrpSpPr>
              <a:grpSpLocks/>
            </p:cNvGrpSpPr>
            <p:nvPr/>
          </p:nvGrpSpPr>
          <p:grpSpPr bwMode="auto">
            <a:xfrm>
              <a:off x="4752" y="3802"/>
              <a:ext cx="864" cy="407"/>
              <a:chOff x="4704" y="3802"/>
              <a:chExt cx="864" cy="407"/>
            </a:xfrm>
          </p:grpSpPr>
          <p:sp>
            <p:nvSpPr>
              <p:cNvPr id="78" name="Rectangle 81"/>
              <p:cNvSpPr>
                <a:spLocks noChangeArrowheads="1"/>
              </p:cNvSpPr>
              <p:nvPr/>
            </p:nvSpPr>
            <p:spPr bwMode="auto">
              <a:xfrm>
                <a:off x="4752" y="3840"/>
                <a:ext cx="816" cy="369"/>
              </a:xfrm>
              <a:prstGeom prst="rect">
                <a:avLst/>
              </a:prstGeom>
              <a:solidFill>
                <a:srgbClr val="0EEC58"/>
              </a:solidFill>
              <a:ln w="12700" cap="sq">
                <a:solidFill>
                  <a:srgbClr val="0EEC58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9" name="Text Box 88"/>
              <p:cNvSpPr txBox="1">
                <a:spLocks noChangeArrowheads="1"/>
              </p:cNvSpPr>
              <p:nvPr/>
            </p:nvSpPr>
            <p:spPr bwMode="auto">
              <a:xfrm>
                <a:off x="4704" y="3802"/>
                <a:ext cx="864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回归和相关分析</a:t>
                </a:r>
              </a:p>
            </p:txBody>
          </p:sp>
        </p:grpSp>
        <p:sp>
          <p:nvSpPr>
            <p:cNvPr id="77" name="Line 97"/>
            <p:cNvSpPr>
              <a:spLocks noChangeShapeType="1"/>
            </p:cNvSpPr>
            <p:nvPr/>
          </p:nvSpPr>
          <p:spPr bwMode="auto">
            <a:xfrm flipH="1">
              <a:off x="5184" y="3207"/>
              <a:ext cx="0" cy="64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grpSp>
        <p:nvGrpSpPr>
          <p:cNvPr id="80" name="Group 103"/>
          <p:cNvGrpSpPr>
            <a:grpSpLocks/>
          </p:cNvGrpSpPr>
          <p:nvPr/>
        </p:nvGrpSpPr>
        <p:grpSpPr bwMode="auto">
          <a:xfrm>
            <a:off x="5107734" y="1503016"/>
            <a:ext cx="1963738" cy="1001713"/>
            <a:chOff x="3515" y="1193"/>
            <a:chExt cx="1237" cy="631"/>
          </a:xfrm>
        </p:grpSpPr>
        <p:grpSp>
          <p:nvGrpSpPr>
            <p:cNvPr id="81" name="Group 22"/>
            <p:cNvGrpSpPr>
              <a:grpSpLocks/>
            </p:cNvGrpSpPr>
            <p:nvPr/>
          </p:nvGrpSpPr>
          <p:grpSpPr bwMode="auto">
            <a:xfrm>
              <a:off x="3696" y="1536"/>
              <a:ext cx="1056" cy="288"/>
              <a:chOff x="3696" y="2016"/>
              <a:chExt cx="1056" cy="288"/>
            </a:xfrm>
          </p:grpSpPr>
          <p:sp>
            <p:nvSpPr>
              <p:cNvPr id="83" name="Oval 18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056" cy="288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4" name="Text Box 20"/>
              <p:cNvSpPr txBox="1">
                <a:spLocks noChangeArrowheads="1"/>
              </p:cNvSpPr>
              <p:nvPr/>
            </p:nvSpPr>
            <p:spPr bwMode="auto">
              <a:xfrm>
                <a:off x="3696" y="2064"/>
                <a:ext cx="105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分析性方法</a:t>
                </a:r>
              </a:p>
            </p:txBody>
          </p:sp>
        </p:grpSp>
        <p:sp>
          <p:nvSpPr>
            <p:cNvPr id="82" name="Line 102"/>
            <p:cNvSpPr>
              <a:spLocks noChangeShapeType="1"/>
            </p:cNvSpPr>
            <p:nvPr/>
          </p:nvSpPr>
          <p:spPr bwMode="auto">
            <a:xfrm>
              <a:off x="3515" y="1193"/>
              <a:ext cx="565" cy="34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grpSp>
        <p:nvGrpSpPr>
          <p:cNvPr id="85" name="Group 113"/>
          <p:cNvGrpSpPr>
            <a:grpSpLocks/>
          </p:cNvGrpSpPr>
          <p:nvPr/>
        </p:nvGrpSpPr>
        <p:grpSpPr bwMode="auto">
          <a:xfrm>
            <a:off x="3583360" y="4603406"/>
            <a:ext cx="1447800" cy="1025526"/>
            <a:chOff x="2544" y="3091"/>
            <a:chExt cx="912" cy="646"/>
          </a:xfrm>
        </p:grpSpPr>
        <p:grpSp>
          <p:nvGrpSpPr>
            <p:cNvPr id="86" name="Group 83"/>
            <p:cNvGrpSpPr>
              <a:grpSpLocks/>
            </p:cNvGrpSpPr>
            <p:nvPr/>
          </p:nvGrpSpPr>
          <p:grpSpPr bwMode="auto">
            <a:xfrm>
              <a:off x="2544" y="3504"/>
              <a:ext cx="912" cy="233"/>
              <a:chOff x="2544" y="3504"/>
              <a:chExt cx="912" cy="233"/>
            </a:xfrm>
          </p:grpSpPr>
          <p:sp>
            <p:nvSpPr>
              <p:cNvPr id="88" name="Rectangle 78"/>
              <p:cNvSpPr>
                <a:spLocks noChangeArrowheads="1"/>
              </p:cNvSpPr>
              <p:nvPr/>
            </p:nvSpPr>
            <p:spPr bwMode="auto">
              <a:xfrm>
                <a:off x="2592" y="3504"/>
                <a:ext cx="768" cy="233"/>
              </a:xfrm>
              <a:prstGeom prst="rect">
                <a:avLst/>
              </a:prstGeom>
              <a:solidFill>
                <a:srgbClr val="0EEC58"/>
              </a:solidFill>
              <a:ln w="12700" cap="sq">
                <a:solidFill>
                  <a:srgbClr val="0EEC58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Text Box 82"/>
              <p:cNvSpPr txBox="1">
                <a:spLocks noChangeArrowheads="1"/>
              </p:cNvSpPr>
              <p:nvPr/>
            </p:nvSpPr>
            <p:spPr bwMode="auto">
              <a:xfrm>
                <a:off x="2544" y="3504"/>
                <a:ext cx="91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Symbol" pitchFamily="18" charset="2"/>
                  <a:buNone/>
                </a:pPr>
                <a:r>
                  <a:rPr lang="zh-CN" altLang="en-US" dirty="0">
                    <a:solidFill>
                      <a:srgbClr val="000000"/>
                    </a:solidFill>
                  </a:rPr>
                  <a:t>抽样推断</a:t>
                </a:r>
              </a:p>
            </p:txBody>
          </p:sp>
        </p:grpSp>
        <p:sp>
          <p:nvSpPr>
            <p:cNvPr id="87" name="Line 112"/>
            <p:cNvSpPr>
              <a:spLocks noChangeShapeType="1"/>
            </p:cNvSpPr>
            <p:nvPr/>
          </p:nvSpPr>
          <p:spPr bwMode="auto">
            <a:xfrm flipH="1">
              <a:off x="2976" y="3091"/>
              <a:ext cx="288" cy="4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7224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一、描述统计和推断统计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683568" y="1268760"/>
            <a:ext cx="7920880" cy="4968552"/>
            <a:chOff x="683568" y="1268760"/>
            <a:chExt cx="7920880" cy="4968552"/>
          </a:xfrm>
        </p:grpSpPr>
        <p:grpSp>
          <p:nvGrpSpPr>
            <p:cNvPr id="24" name="组合 23"/>
            <p:cNvGrpSpPr/>
            <p:nvPr/>
          </p:nvGrpSpPr>
          <p:grpSpPr>
            <a:xfrm>
              <a:off x="683568" y="1268760"/>
              <a:ext cx="7920880" cy="4968552"/>
              <a:chOff x="683568" y="1196752"/>
              <a:chExt cx="7920880" cy="4968552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3131840" y="3068960"/>
                <a:ext cx="2304256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dirty="0" smtClean="0">
                    <a:solidFill>
                      <a:srgbClr val="FFFF00"/>
                    </a:solidFill>
                    <a:latin typeface="黑体" pitchFamily="49" charset="-122"/>
                    <a:ea typeface="黑体" pitchFamily="49" charset="-122"/>
                  </a:rPr>
                  <a:t>描述统计</a:t>
                </a:r>
                <a:endParaRPr lang="zh-CN" altLang="en-US" dirty="0">
                  <a:solidFill>
                    <a:srgbClr val="FFFF00"/>
                  </a:solidFill>
                  <a:latin typeface="黑体" pitchFamily="49" charset="-122"/>
                  <a:ea typeface="黑体" pitchFamily="49" charset="-122"/>
                </a:endParaRPr>
              </a:p>
              <a:p>
                <a:pPr algn="just"/>
                <a:r>
                  <a:rPr lang="zh-CN" altLang="en-US" dirty="0">
                    <a:latin typeface="黑体" pitchFamily="49" charset="-122"/>
                    <a:ea typeface="黑体" pitchFamily="49" charset="-122"/>
                  </a:rPr>
                  <a:t>（统计数据的搜集、整理、显示和分析等）</a:t>
                </a:r>
              </a:p>
            </p:txBody>
          </p:sp>
          <p:sp>
            <p:nvSpPr>
              <p:cNvPr id="5" name="矩形 4"/>
              <p:cNvSpPr/>
              <p:nvPr/>
            </p:nvSpPr>
            <p:spPr>
              <a:xfrm>
                <a:off x="4644008" y="1196752"/>
                <a:ext cx="2520280" cy="115212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dirty="0">
                    <a:solidFill>
                      <a:srgbClr val="FFFF00"/>
                    </a:solidFill>
                    <a:latin typeface="黑体" pitchFamily="49" charset="-122"/>
                    <a:ea typeface="黑体" pitchFamily="49" charset="-122"/>
                  </a:rPr>
                  <a:t>概率论</a:t>
                </a:r>
              </a:p>
              <a:p>
                <a:pPr algn="ctr"/>
                <a:r>
                  <a:rPr lang="zh-CN" altLang="en-US" dirty="0">
                    <a:solidFill>
                      <a:schemeClr val="bg1"/>
                    </a:solidFill>
                    <a:latin typeface="黑体" pitchFamily="49" charset="-122"/>
                    <a:ea typeface="黑体" pitchFamily="49" charset="-122"/>
                  </a:rPr>
                  <a:t>（包括分布理论、大数定律和中心极限定理等</a:t>
                </a:r>
                <a:r>
                  <a:rPr lang="zh-CN" altLang="en-US" dirty="0" smtClean="0">
                    <a:solidFill>
                      <a:schemeClr val="bg1"/>
                    </a:solidFill>
                    <a:latin typeface="黑体" pitchFamily="49" charset="-122"/>
                    <a:ea typeface="黑体" pitchFamily="49" charset="-122"/>
                  </a:rPr>
                  <a:t>）</a:t>
                </a:r>
                <a:endParaRPr lang="zh-CN" altLang="en-US" dirty="0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endParaRPr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6300192" y="3068960"/>
                <a:ext cx="2304256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dirty="0">
                    <a:solidFill>
                      <a:srgbClr val="FFFF00"/>
                    </a:solidFill>
                    <a:latin typeface="黑体" pitchFamily="49" charset="-122"/>
                    <a:ea typeface="黑体" pitchFamily="49" charset="-122"/>
                  </a:rPr>
                  <a:t>推断统计</a:t>
                </a:r>
              </a:p>
              <a:p>
                <a:pPr algn="ctr"/>
                <a:r>
                  <a:rPr lang="zh-CN" altLang="en-US" dirty="0">
                    <a:solidFill>
                      <a:schemeClr val="bg1"/>
                    </a:solidFill>
                    <a:latin typeface="黑体" pitchFamily="49" charset="-122"/>
                    <a:ea typeface="黑体" pitchFamily="49" charset="-122"/>
                  </a:rPr>
                  <a:t>（利用样本信息和概率论对总体的数量特征进行估计和检验等）</a:t>
                </a:r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683568" y="3068960"/>
                <a:ext cx="1512168" cy="129614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dirty="0">
                    <a:latin typeface="黑体" pitchFamily="49" charset="-122"/>
                    <a:ea typeface="黑体" pitchFamily="49" charset="-122"/>
                  </a:rPr>
                  <a:t>反映客观现象的数据</a:t>
                </a:r>
              </a:p>
            </p:txBody>
          </p:sp>
          <p:sp>
            <p:nvSpPr>
              <p:cNvPr id="8" name="椭圆 7"/>
              <p:cNvSpPr/>
              <p:nvPr/>
            </p:nvSpPr>
            <p:spPr>
              <a:xfrm>
                <a:off x="4932040" y="4869160"/>
                <a:ext cx="1944216" cy="129614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dirty="0">
                    <a:latin typeface="黑体" pitchFamily="49" charset="-122"/>
                    <a:ea typeface="黑体" pitchFamily="49" charset="-122"/>
                  </a:rPr>
                  <a:t>总体内在的数量规律性</a:t>
                </a:r>
              </a:p>
            </p:txBody>
          </p:sp>
          <p:cxnSp>
            <p:nvCxnSpPr>
              <p:cNvPr id="10" name="直接箭头连接符 9"/>
              <p:cNvCxnSpPr/>
              <p:nvPr/>
            </p:nvCxnSpPr>
            <p:spPr>
              <a:xfrm>
                <a:off x="2123728" y="3356992"/>
                <a:ext cx="100811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箭头连接符 13"/>
              <p:cNvCxnSpPr/>
              <p:nvPr/>
            </p:nvCxnSpPr>
            <p:spPr>
              <a:xfrm>
                <a:off x="2123728" y="4077072"/>
                <a:ext cx="100811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箭头连接符 15"/>
              <p:cNvCxnSpPr>
                <a:stCxn id="4" idx="3"/>
                <a:endCxn id="6" idx="1"/>
              </p:cNvCxnSpPr>
              <p:nvPr/>
            </p:nvCxnSpPr>
            <p:spPr>
              <a:xfrm>
                <a:off x="5436096" y="3717032"/>
                <a:ext cx="864096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箭头连接符 17"/>
              <p:cNvCxnSpPr>
                <a:stCxn id="5" idx="2"/>
              </p:cNvCxnSpPr>
              <p:nvPr/>
            </p:nvCxnSpPr>
            <p:spPr>
              <a:xfrm>
                <a:off x="5904148" y="2348880"/>
                <a:ext cx="0" cy="136815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箭头连接符 19"/>
              <p:cNvCxnSpPr>
                <a:stCxn id="6" idx="2"/>
                <a:endCxn id="8" idx="7"/>
              </p:cNvCxnSpPr>
              <p:nvPr/>
            </p:nvCxnSpPr>
            <p:spPr>
              <a:xfrm flipH="1">
                <a:off x="6591532" y="4365104"/>
                <a:ext cx="860788" cy="69387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箭头连接符 21"/>
              <p:cNvCxnSpPr>
                <a:stCxn id="4" idx="2"/>
                <a:endCxn id="8" idx="1"/>
              </p:cNvCxnSpPr>
              <p:nvPr/>
            </p:nvCxnSpPr>
            <p:spPr>
              <a:xfrm>
                <a:off x="4283968" y="4365104"/>
                <a:ext cx="932796" cy="69387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lg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683568" y="1268760"/>
              <a:ext cx="2952328" cy="830997"/>
            </a:xfrm>
            <a:prstGeom prst="rect">
              <a:avLst/>
            </a:prstGeom>
            <a:noFill/>
            <a:ln>
              <a:solidFill>
                <a:srgbClr val="00CC00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zh-CN" altLang="en-US" sz="2400" dirty="0" smtClean="0">
                  <a:latin typeface="黑体" pitchFamily="49" charset="-122"/>
                  <a:ea typeface="黑体" pitchFamily="49" charset="-122"/>
                </a:rPr>
                <a:t>统计学探索客观现象数量规律性的过程</a:t>
              </a:r>
              <a:endParaRPr lang="zh-CN" altLang="en-US" sz="2400" dirty="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51720" y="3090446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/>
                <a:t>样本数据</a:t>
              </a:r>
              <a:endParaRPr lang="zh-CN" altLang="en-US" sz="16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080203" y="4146130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/>
                <a:t>总体</a:t>
              </a:r>
              <a:r>
                <a:rPr lang="zh-CN" altLang="en-US" sz="1600" dirty="0" smtClean="0"/>
                <a:t>数据</a:t>
              </a:r>
              <a:endParaRPr lang="zh-CN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9368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学习目标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理解统计学的含义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理解统计学与统计数据的关系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了解统计学的分科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了解统计学的发展过程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理解统计中的几个基本</a:t>
            </a:r>
            <a:r>
              <a:rPr lang="zh-CN" altLang="en-US" dirty="0" smtClean="0"/>
              <a:t>概念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4756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描述统计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用</a:t>
            </a:r>
            <a:r>
              <a:rPr lang="zh-CN" altLang="en-US" dirty="0"/>
              <a:t>图形、表格和概括性的数字对</a:t>
            </a:r>
            <a:r>
              <a:rPr lang="zh-CN" altLang="en-US" dirty="0" smtClean="0"/>
              <a:t>数据的分布、性状等特征进行</a:t>
            </a:r>
            <a:r>
              <a:rPr lang="zh-CN" altLang="en-US" dirty="0"/>
              <a:t>描述的统计方法。 </a:t>
            </a:r>
          </a:p>
          <a:p>
            <a:r>
              <a:rPr lang="zh-CN" altLang="en-US" dirty="0"/>
              <a:t>内容</a:t>
            </a:r>
          </a:p>
          <a:p>
            <a:pPr lvl="1"/>
            <a:r>
              <a:rPr lang="zh-CN" altLang="en-US" dirty="0"/>
              <a:t>搜集数据</a:t>
            </a:r>
          </a:p>
          <a:p>
            <a:pPr lvl="1"/>
            <a:r>
              <a:rPr lang="zh-CN" altLang="en-US" dirty="0"/>
              <a:t>整理数据</a:t>
            </a:r>
          </a:p>
          <a:p>
            <a:pPr lvl="1"/>
            <a:r>
              <a:rPr lang="zh-CN" altLang="en-US" dirty="0"/>
              <a:t>展示数据</a:t>
            </a:r>
          </a:p>
          <a:p>
            <a:pPr lvl="1"/>
            <a:r>
              <a:rPr lang="zh-CN" altLang="en-US" dirty="0"/>
              <a:t>描述性分析</a:t>
            </a:r>
          </a:p>
          <a:p>
            <a:r>
              <a:rPr lang="zh-CN" altLang="en-US" dirty="0" smtClean="0"/>
              <a:t>目的</a:t>
            </a:r>
            <a:endParaRPr lang="zh-CN" altLang="en-US" dirty="0"/>
          </a:p>
          <a:p>
            <a:pPr lvl="1"/>
            <a:r>
              <a:rPr lang="zh-CN" altLang="en-US" dirty="0"/>
              <a:t>描述数据特征</a:t>
            </a:r>
          </a:p>
          <a:p>
            <a:pPr lvl="1"/>
            <a:r>
              <a:rPr lang="zh-CN" altLang="en-US" dirty="0"/>
              <a:t>找出数据的基本规律</a:t>
            </a:r>
          </a:p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924944"/>
            <a:ext cx="3724275" cy="340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365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推断统计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根据</a:t>
            </a:r>
            <a:r>
              <a:rPr lang="zh-CN" altLang="en-US" dirty="0"/>
              <a:t>样本信息对总体进行估计、假设检验、预测或其他推断的统计方法。</a:t>
            </a:r>
          </a:p>
          <a:p>
            <a:r>
              <a:rPr lang="zh-CN" altLang="en-US" dirty="0"/>
              <a:t>内容</a:t>
            </a:r>
          </a:p>
          <a:p>
            <a:pPr lvl="1"/>
            <a:r>
              <a:rPr lang="zh-CN" altLang="en-US" dirty="0"/>
              <a:t>参数估计</a:t>
            </a:r>
          </a:p>
          <a:p>
            <a:pPr lvl="1"/>
            <a:r>
              <a:rPr lang="zh-CN" altLang="en-US" dirty="0"/>
              <a:t>假设检验</a:t>
            </a:r>
          </a:p>
          <a:p>
            <a:r>
              <a:rPr lang="zh-CN" altLang="en-US" dirty="0"/>
              <a:t>目的</a:t>
            </a:r>
          </a:p>
          <a:p>
            <a:pPr lvl="1"/>
            <a:r>
              <a:rPr lang="zh-CN" altLang="en-US" dirty="0"/>
              <a:t>对总体特征作出</a:t>
            </a:r>
            <a:r>
              <a:rPr lang="zh-CN" altLang="en-US" dirty="0" smtClean="0"/>
              <a:t>推断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906" y="2701627"/>
            <a:ext cx="4273550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4718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二、理论统计与应用统计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理论统计</a:t>
            </a:r>
            <a:endParaRPr lang="en-US" altLang="zh-CN" dirty="0"/>
          </a:p>
          <a:p>
            <a:pPr lvl="1"/>
            <a:r>
              <a:rPr lang="zh-CN" altLang="en-US" dirty="0"/>
              <a:t>研究统计学的一般理论</a:t>
            </a:r>
          </a:p>
          <a:p>
            <a:pPr lvl="1"/>
            <a:r>
              <a:rPr lang="zh-CN" altLang="en-US" dirty="0"/>
              <a:t>研究统计方法的数学原理</a:t>
            </a:r>
          </a:p>
          <a:p>
            <a:pPr lvl="2"/>
            <a:r>
              <a:rPr lang="zh-CN" altLang="en-US" dirty="0" smtClean="0"/>
              <a:t>指</a:t>
            </a:r>
            <a:r>
              <a:rPr lang="zh-CN" altLang="en-US" dirty="0"/>
              <a:t>统计学的数学原理，它主要研究统计学的一般理论和统计方法的数学理论。理论统计学是统计方法的理论基础，没有理论统计学的发展，统计学也不可能发展成为像今天这样一个完善的科学知识体系。 </a:t>
            </a:r>
          </a:p>
          <a:p>
            <a:r>
              <a:rPr lang="zh-CN" altLang="en-US" dirty="0"/>
              <a:t>应用统计</a:t>
            </a:r>
          </a:p>
          <a:p>
            <a:pPr lvl="1"/>
            <a:r>
              <a:rPr lang="zh-CN" altLang="en-US" dirty="0"/>
              <a:t>研究统计学在各领域的具体应用</a:t>
            </a:r>
          </a:p>
          <a:p>
            <a:pPr lvl="1"/>
            <a:r>
              <a:rPr lang="zh-CN" altLang="en-US" dirty="0"/>
              <a:t>统计方法的应用几乎扩展到了人文、社科、理、工、农、医等所有的科学研究领域。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46559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zh-CN" altLang="en-US" dirty="0"/>
              <a:t>例如</a:t>
            </a:r>
          </a:p>
          <a:p>
            <a:pPr lvl="2"/>
            <a:r>
              <a:rPr lang="zh-CN" altLang="en-US" dirty="0"/>
              <a:t>生物</a:t>
            </a:r>
            <a:r>
              <a:rPr lang="zh-CN" altLang="en-US" dirty="0" smtClean="0"/>
              <a:t>统计学，医疗</a:t>
            </a:r>
            <a:r>
              <a:rPr lang="zh-CN" altLang="en-US" dirty="0"/>
              <a:t>卫生</a:t>
            </a:r>
            <a:r>
              <a:rPr lang="zh-CN" altLang="en-US" dirty="0" smtClean="0"/>
              <a:t>统计学，农业统计学，经济统计学，管理统计学，社会</a:t>
            </a:r>
            <a:r>
              <a:rPr lang="zh-CN" altLang="en-US" dirty="0"/>
              <a:t>统计学</a:t>
            </a:r>
            <a:r>
              <a:rPr lang="zh-CN" altLang="en-US" dirty="0" smtClean="0"/>
              <a:t>，人口</a:t>
            </a:r>
            <a:r>
              <a:rPr lang="zh-CN" altLang="en-US" dirty="0"/>
              <a:t>统计学等等。</a:t>
            </a:r>
          </a:p>
          <a:p>
            <a:pPr lvl="1"/>
            <a:r>
              <a:rPr lang="zh-CN" altLang="en-US" dirty="0" smtClean="0"/>
              <a:t>以上</a:t>
            </a:r>
            <a:r>
              <a:rPr lang="zh-CN" altLang="en-US" dirty="0"/>
              <a:t>这些应用统计学的不同</a:t>
            </a:r>
            <a:r>
              <a:rPr lang="zh-CN" altLang="en-US" dirty="0" smtClean="0"/>
              <a:t>分支，所</a:t>
            </a:r>
            <a:r>
              <a:rPr lang="zh-CN" altLang="en-US" dirty="0"/>
              <a:t>应用的基本统计方法都是一样的，即都是描述统计和推断统计的主要方法。但由于各应用领域都有其特殊性，统计方法在应用中又形成了一些不同的特点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3416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统计学与其他学科的关系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一、统计学与数学的关系</a:t>
            </a:r>
          </a:p>
          <a:p>
            <a:pPr lvl="1"/>
            <a:r>
              <a:rPr lang="zh-CN" altLang="en-US" dirty="0"/>
              <a:t>联系：</a:t>
            </a:r>
          </a:p>
          <a:p>
            <a:pPr marL="1371600" lvl="2" indent="-457200">
              <a:buFont typeface="+mj-lt"/>
              <a:buAutoNum type="arabicPeriod"/>
            </a:pPr>
            <a:r>
              <a:rPr lang="zh-CN" altLang="en-US" dirty="0" smtClean="0"/>
              <a:t>统计</a:t>
            </a:r>
            <a:r>
              <a:rPr lang="zh-CN" altLang="en-US" dirty="0"/>
              <a:t>学运用到大量的数学知识。</a:t>
            </a:r>
          </a:p>
          <a:p>
            <a:pPr marL="1371600" lvl="2" indent="-457200">
              <a:buFont typeface="+mj-lt"/>
              <a:buAutoNum type="arabicPeriod"/>
            </a:pPr>
            <a:r>
              <a:rPr lang="zh-CN" altLang="en-US" dirty="0" smtClean="0"/>
              <a:t>数学</a:t>
            </a:r>
            <a:r>
              <a:rPr lang="zh-CN" altLang="en-US" dirty="0"/>
              <a:t>为统计理论和统计方法的发展提供了数学基础。</a:t>
            </a:r>
          </a:p>
          <a:p>
            <a:pPr marL="1371600" lvl="2" indent="-457200">
              <a:buFont typeface="+mj-lt"/>
              <a:buAutoNum type="arabicPeriod"/>
            </a:pPr>
            <a:r>
              <a:rPr lang="zh-CN" altLang="en-US" dirty="0" smtClean="0"/>
              <a:t>不能</a:t>
            </a:r>
            <a:r>
              <a:rPr lang="zh-CN" altLang="en-US" dirty="0"/>
              <a:t>将统计学等同于数学。</a:t>
            </a:r>
          </a:p>
          <a:p>
            <a:pPr lvl="1"/>
            <a:r>
              <a:rPr lang="zh-CN" altLang="en-US" dirty="0"/>
              <a:t>区别：</a:t>
            </a:r>
          </a:p>
          <a:p>
            <a:pPr marL="1371600" lvl="2" indent="-457200">
              <a:buFont typeface="+mj-lt"/>
              <a:buAutoNum type="arabicPeriod"/>
            </a:pPr>
            <a:r>
              <a:rPr lang="zh-CN" altLang="en-US" dirty="0" smtClean="0"/>
              <a:t>数学</a:t>
            </a:r>
            <a:r>
              <a:rPr lang="zh-CN" altLang="en-US" dirty="0"/>
              <a:t>研究的是抽象的数量规律，统计学则是研究具体的、实际现象的数量规律。</a:t>
            </a:r>
          </a:p>
          <a:p>
            <a:pPr marL="1371600" lvl="2" indent="-457200">
              <a:buFont typeface="+mj-lt"/>
              <a:buAutoNum type="arabicPeriod"/>
            </a:pPr>
            <a:r>
              <a:rPr lang="zh-CN" altLang="en-US" dirty="0" smtClean="0"/>
              <a:t>统计学</a:t>
            </a:r>
            <a:r>
              <a:rPr lang="zh-CN" altLang="en-US" dirty="0"/>
              <a:t>与数学研究中所使用的逻辑方法不同。数学研究所使用的主要是演绎；统计学则是演绎与归纳相结合，占主导地位的是归纳。</a:t>
            </a:r>
          </a:p>
          <a:p>
            <a:pPr marL="1371600" lvl="2" indent="-457200">
              <a:buFont typeface="+mj-lt"/>
              <a:buAutoNum type="arabicPeriod"/>
            </a:pPr>
            <a:r>
              <a:rPr lang="zh-CN" altLang="en-US" dirty="0" smtClean="0"/>
              <a:t>数学</a:t>
            </a:r>
            <a:r>
              <a:rPr lang="zh-CN" altLang="en-US" dirty="0"/>
              <a:t>研究的是没有量纲或单位的抽象的数；统计学研究的是具有具体实物或计量单位的数据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8427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二、统计学与其他学科的关系</a:t>
            </a:r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/>
              <a:t>统计学可以用到几乎所有的学科领域。</a:t>
            </a:r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/>
              <a:t>统计学可以帮助其他学科探索学科内在的数量规律性。</a:t>
            </a:r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/>
              <a:t>统计学不能解决各学科领域的所有问题。</a:t>
            </a:r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/>
              <a:t>对统计分析结果的解释需要各学科领域的</a:t>
            </a:r>
            <a:r>
              <a:rPr lang="zh-CN" altLang="en-US" dirty="0" smtClean="0"/>
              <a:t>专业人员。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9697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1.4  </a:t>
            </a:r>
            <a:r>
              <a:rPr lang="zh-CN" altLang="en-US" dirty="0"/>
              <a:t>统计数据的</a:t>
            </a:r>
            <a:r>
              <a:rPr lang="zh-CN" altLang="en-US" dirty="0" smtClean="0"/>
              <a:t>来源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来源于直接组织的调查、观察和科学试验，称为第一手数据或直接的数据</a:t>
            </a:r>
            <a:endParaRPr lang="en-US" altLang="zh-CN" dirty="0" smtClean="0"/>
          </a:p>
          <a:p>
            <a:r>
              <a:rPr lang="zh-CN" altLang="en-US" dirty="0" smtClean="0"/>
              <a:t>来源于已有的数据，称为第二手数据或间接的数据。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7288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直接获取的</a:t>
            </a:r>
            <a:r>
              <a:rPr lang="zh-CN" altLang="en-US" dirty="0"/>
              <a:t>数据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普查</a:t>
            </a:r>
            <a:r>
              <a:rPr lang="en-US" altLang="zh-CN" dirty="0" smtClean="0"/>
              <a:t>(census)</a:t>
            </a:r>
          </a:p>
          <a:p>
            <a:pPr lvl="1"/>
            <a:r>
              <a:rPr lang="zh-CN" altLang="en-US" dirty="0"/>
              <a:t>为特定目的专门组织的</a:t>
            </a:r>
            <a:r>
              <a:rPr lang="zh-CN" altLang="en-US" dirty="0">
                <a:solidFill>
                  <a:srgbClr val="FF0000"/>
                </a:solidFill>
              </a:rPr>
              <a:t>非经常性</a:t>
            </a:r>
            <a:r>
              <a:rPr lang="zh-CN" altLang="en-US" dirty="0"/>
              <a:t>全面调查</a:t>
            </a:r>
          </a:p>
          <a:p>
            <a:pPr lvl="1"/>
            <a:r>
              <a:rPr lang="zh-CN" altLang="en-US" dirty="0"/>
              <a:t>通常是一次性或周期性的</a:t>
            </a:r>
          </a:p>
          <a:p>
            <a:pPr lvl="1"/>
            <a:r>
              <a:rPr lang="zh-CN" altLang="en-US" dirty="0"/>
              <a:t>一般需要规定统一的标准调查</a:t>
            </a:r>
            <a:r>
              <a:rPr lang="zh-CN" altLang="en-US" dirty="0" smtClean="0"/>
              <a:t>时间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耗费时间、人力、财力、物力，间隔时间</a:t>
            </a:r>
            <a:r>
              <a:rPr lang="zh-CN" altLang="en-US" dirty="0"/>
              <a:t>较</a:t>
            </a:r>
            <a:r>
              <a:rPr lang="zh-CN" altLang="en-US" dirty="0" smtClean="0"/>
              <a:t>长</a:t>
            </a:r>
            <a:endParaRPr lang="en-US" altLang="zh-CN" dirty="0" smtClean="0"/>
          </a:p>
          <a:p>
            <a:pPr lvl="2"/>
            <a:r>
              <a:rPr lang="zh-CN" altLang="en-US" dirty="0"/>
              <a:t>间隔期</a:t>
            </a:r>
            <a:r>
              <a:rPr lang="zh-CN" altLang="en-US" dirty="0" smtClean="0"/>
              <a:t>内以抽样调查的方式获得连续的统计数据</a:t>
            </a:r>
            <a:endParaRPr lang="zh-CN" altLang="en-US" dirty="0"/>
          </a:p>
          <a:p>
            <a:pPr lvl="1"/>
            <a:r>
              <a:rPr lang="zh-CN" altLang="en-US" dirty="0"/>
              <a:t>数据的规范化程度较高</a:t>
            </a:r>
          </a:p>
          <a:p>
            <a:pPr lvl="1"/>
            <a:r>
              <a:rPr lang="zh-CN" altLang="en-US" dirty="0"/>
              <a:t>应用范围比较狭窄</a:t>
            </a:r>
          </a:p>
          <a:p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933056"/>
            <a:ext cx="4243387" cy="233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7442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抽样调查</a:t>
            </a:r>
            <a:r>
              <a:rPr lang="en-US" altLang="zh-CN" dirty="0"/>
              <a:t>(sampling survey</a:t>
            </a:r>
            <a:r>
              <a:rPr lang="en-US" altLang="zh-CN" dirty="0" smtClean="0"/>
              <a:t>)</a:t>
            </a:r>
          </a:p>
          <a:p>
            <a:pPr lvl="1"/>
            <a:r>
              <a:rPr lang="zh-CN" altLang="en-US" dirty="0"/>
              <a:t>从总体中随机抽取一部分单位作为样本进行调查，并根据样本调查结果来推断总体特征的数据收集方法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/>
              <a:t>具有经济性、</a:t>
            </a:r>
            <a:r>
              <a:rPr lang="zh-CN" altLang="en-US" dirty="0" smtClean="0"/>
              <a:t>时效性</a:t>
            </a:r>
            <a:r>
              <a:rPr lang="zh-CN" altLang="en-US" dirty="0"/>
              <a:t>强、适应面广、准确性高等特点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240" y="3861048"/>
            <a:ext cx="3378200" cy="278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5787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954448"/>
            <a:ext cx="2611959" cy="2872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间接取得的数据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统计部门和政府部门公布的有关资料，如各类统计年鉴</a:t>
            </a:r>
          </a:p>
          <a:p>
            <a:r>
              <a:rPr lang="zh-CN" altLang="en-US" dirty="0"/>
              <a:t>各类经济信息中心、信息咨询机构、专业调查机构等提供的数据</a:t>
            </a:r>
          </a:p>
          <a:p>
            <a:r>
              <a:rPr lang="zh-CN" altLang="en-US" dirty="0"/>
              <a:t>各类专业期刊、报纸、书籍所提供的资料</a:t>
            </a:r>
          </a:p>
          <a:p>
            <a:r>
              <a:rPr lang="zh-CN" altLang="en-US" dirty="0"/>
              <a:t>各种会议，如博览会、展销会、交易会及专业性、学术性研讨会上交流的有关资料</a:t>
            </a:r>
          </a:p>
          <a:p>
            <a:r>
              <a:rPr lang="zh-CN" altLang="en-US" dirty="0"/>
              <a:t>从互联网或图书馆查阅到的相关</a:t>
            </a:r>
            <a:r>
              <a:rPr lang="zh-CN" altLang="en-US" dirty="0" smtClean="0"/>
              <a:t>资料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975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章内容目录</a:t>
            </a:r>
            <a:endParaRPr lang="zh-CN" altLang="en-US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454277" y="1460502"/>
            <a:ext cx="4911725" cy="652463"/>
            <a:chOff x="0" y="0"/>
            <a:chExt cx="4354" cy="411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76" y="328"/>
              <a:ext cx="4269" cy="83"/>
            </a:xfrm>
            <a:custGeom>
              <a:avLst/>
              <a:gdLst>
                <a:gd name="G0" fmla="+- 263 0 0"/>
                <a:gd name="G1" fmla="+- 21600 0 263"/>
                <a:gd name="G2" fmla="*/ 263 1 2"/>
                <a:gd name="G3" fmla="+- 21600 0 G2"/>
                <a:gd name="G4" fmla="+/ 263 21600 2"/>
                <a:gd name="G5" fmla="+/ G1 0 2"/>
                <a:gd name="G6" fmla="*/ 21600 21600 263"/>
                <a:gd name="G7" fmla="*/ G6 1 2"/>
                <a:gd name="G8" fmla="+- 21600 0 G7"/>
                <a:gd name="G9" fmla="*/ 21600 1 2"/>
                <a:gd name="G10" fmla="+- 263 0 G9"/>
                <a:gd name="G11" fmla="?: G10 G8 0"/>
                <a:gd name="G12" fmla="?: G10 G7 21600"/>
                <a:gd name="T0" fmla="*/ 21468 w 21600"/>
                <a:gd name="T1" fmla="*/ 10800 h 21600"/>
                <a:gd name="T2" fmla="*/ 10800 w 21600"/>
                <a:gd name="T3" fmla="*/ 21600 h 21600"/>
                <a:gd name="T4" fmla="*/ 132 w 21600"/>
                <a:gd name="T5" fmla="*/ 10800 h 21600"/>
                <a:gd name="T6" fmla="*/ 10800 w 21600"/>
                <a:gd name="T7" fmla="*/ 0 h 21600"/>
                <a:gd name="T8" fmla="*/ 1932 w 21600"/>
                <a:gd name="T9" fmla="*/ 1932 h 21600"/>
                <a:gd name="T10" fmla="*/ 19668 w 21600"/>
                <a:gd name="T11" fmla="*/ 196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63" y="21600"/>
                  </a:lnTo>
                  <a:lnTo>
                    <a:pt x="21337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333333">
                    <a:alpha val="5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1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华文细黑" pitchFamily="2" charset="-122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0"/>
              <a:ext cx="4354" cy="333"/>
              <a:chOff x="0" y="0"/>
              <a:chExt cx="4354" cy="333"/>
            </a:xfrm>
          </p:grpSpPr>
          <p:sp>
            <p:nvSpPr>
              <p:cNvPr id="8" name="AutoShape 6">
                <a:hlinkClick r:id="rId2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4354" cy="333"/>
              </a:xfrm>
              <a:prstGeom prst="roundRect">
                <a:avLst>
                  <a:gd name="adj" fmla="val 5444"/>
                </a:avLst>
              </a:prstGeom>
              <a:gradFill rotWithShape="1">
                <a:gsLst>
                  <a:gs pos="0">
                    <a:srgbClr val="002850"/>
                  </a:gs>
                  <a:gs pos="100000">
                    <a:srgbClr val="5B8CC1"/>
                  </a:gs>
                </a:gsLst>
                <a:lin ang="0" scaled="1"/>
              </a:gradFill>
              <a:ln w="635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13500000" algn="ctr" rotWithShape="0">
                        <a:srgbClr val="333333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1262063" marR="0" lvl="0" indent="-638175" defTabSz="91440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E1B40C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zh-CN" alt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微软雅黑" pitchFamily="34" charset="-122"/>
                    <a:ea typeface="华文细黑" pitchFamily="2" charset="-122"/>
                  </a:rPr>
                  <a:t>统计数据与统计学</a:t>
                </a:r>
              </a:p>
            </p:txBody>
          </p:sp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99" y="18"/>
                <a:ext cx="4225" cy="56"/>
              </a:xfrm>
              <a:prstGeom prst="roundRect">
                <a:avLst>
                  <a:gd name="adj" fmla="val 11273"/>
                </a:avLst>
              </a:prstGeom>
              <a:gradFill rotWithShape="1">
                <a:gsLst>
                  <a:gs pos="0">
                    <a:srgbClr val="FFFFFF">
                      <a:alpha val="75000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1" u="none" strike="noStrike" kern="0" cap="none" spc="0" normalizeH="0" baseline="0" noProof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ea typeface="华文细黑" pitchFamily="2" charset="-122"/>
                </a:endParaRPr>
              </a:p>
            </p:txBody>
          </p:sp>
        </p:grpSp>
      </p:grp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2468565" y="2252365"/>
            <a:ext cx="4911725" cy="661988"/>
            <a:chOff x="0" y="0"/>
            <a:chExt cx="4354" cy="417"/>
          </a:xfrm>
        </p:grpSpPr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67" y="334"/>
              <a:ext cx="4269" cy="83"/>
            </a:xfrm>
            <a:custGeom>
              <a:avLst/>
              <a:gdLst>
                <a:gd name="G0" fmla="+- 263 0 0"/>
                <a:gd name="G1" fmla="+- 21600 0 263"/>
                <a:gd name="G2" fmla="*/ 263 1 2"/>
                <a:gd name="G3" fmla="+- 21600 0 G2"/>
                <a:gd name="G4" fmla="+/ 263 21600 2"/>
                <a:gd name="G5" fmla="+/ G1 0 2"/>
                <a:gd name="G6" fmla="*/ 21600 21600 263"/>
                <a:gd name="G7" fmla="*/ G6 1 2"/>
                <a:gd name="G8" fmla="+- 21600 0 G7"/>
                <a:gd name="G9" fmla="*/ 21600 1 2"/>
                <a:gd name="G10" fmla="+- 263 0 G9"/>
                <a:gd name="G11" fmla="?: G10 G8 0"/>
                <a:gd name="G12" fmla="?: G10 G7 21600"/>
                <a:gd name="T0" fmla="*/ 21468 w 21600"/>
                <a:gd name="T1" fmla="*/ 10800 h 21600"/>
                <a:gd name="T2" fmla="*/ 10800 w 21600"/>
                <a:gd name="T3" fmla="*/ 21600 h 21600"/>
                <a:gd name="T4" fmla="*/ 132 w 21600"/>
                <a:gd name="T5" fmla="*/ 10800 h 21600"/>
                <a:gd name="T6" fmla="*/ 10800 w 21600"/>
                <a:gd name="T7" fmla="*/ 0 h 21600"/>
                <a:gd name="T8" fmla="*/ 1932 w 21600"/>
                <a:gd name="T9" fmla="*/ 1932 h 21600"/>
                <a:gd name="T10" fmla="*/ 19668 w 21600"/>
                <a:gd name="T11" fmla="*/ 196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63" y="21600"/>
                  </a:lnTo>
                  <a:lnTo>
                    <a:pt x="21337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333333">
                    <a:alpha val="5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1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华文细黑" pitchFamily="2" charset="-122"/>
              </a:endParaRPr>
            </a:p>
          </p:txBody>
        </p:sp>
        <p:grpSp>
          <p:nvGrpSpPr>
            <p:cNvPr id="12" name="Group 10"/>
            <p:cNvGrpSpPr>
              <a:grpSpLocks/>
            </p:cNvGrpSpPr>
            <p:nvPr/>
          </p:nvGrpSpPr>
          <p:grpSpPr bwMode="auto">
            <a:xfrm>
              <a:off x="0" y="0"/>
              <a:ext cx="4354" cy="333"/>
              <a:chOff x="0" y="0"/>
              <a:chExt cx="4354" cy="333"/>
            </a:xfrm>
          </p:grpSpPr>
          <p:sp>
            <p:nvSpPr>
              <p:cNvPr id="13" name="AutoShape 11">
                <a:hlinkClick r:id="rId3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4354" cy="333"/>
              </a:xfrm>
              <a:prstGeom prst="roundRect">
                <a:avLst>
                  <a:gd name="adj" fmla="val 5444"/>
                </a:avLst>
              </a:prstGeom>
              <a:gradFill rotWithShape="1">
                <a:gsLst>
                  <a:gs pos="0">
                    <a:srgbClr val="002850"/>
                  </a:gs>
                  <a:gs pos="100000">
                    <a:srgbClr val="5B8CC1"/>
                  </a:gs>
                </a:gsLst>
                <a:lin ang="0" scaled="1"/>
              </a:gradFill>
              <a:ln w="635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13500000" algn="ctr" rotWithShape="0">
                        <a:srgbClr val="333333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1790700" marR="0" lvl="0" indent="-1166813" defTabSz="91440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E1B40C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zh-CN" alt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uLnTx/>
                    <a:uFillTx/>
                    <a:latin typeface="宋体" pitchFamily="2" charset="-122"/>
                    <a:ea typeface="华文细黑" pitchFamily="2" charset="-122"/>
                  </a:rPr>
                  <a:t>统计学的产生与发展</a:t>
                </a:r>
              </a:p>
            </p:txBody>
          </p:sp>
          <p:sp>
            <p:nvSpPr>
              <p:cNvPr id="14" name="AutoShape 12"/>
              <p:cNvSpPr>
                <a:spLocks noChangeArrowheads="1"/>
              </p:cNvSpPr>
              <p:nvPr/>
            </p:nvSpPr>
            <p:spPr bwMode="auto">
              <a:xfrm>
                <a:off x="90" y="16"/>
                <a:ext cx="4225" cy="72"/>
              </a:xfrm>
              <a:prstGeom prst="roundRect">
                <a:avLst>
                  <a:gd name="adj" fmla="val 11273"/>
                </a:avLst>
              </a:prstGeom>
              <a:gradFill rotWithShape="1">
                <a:gsLst>
                  <a:gs pos="0">
                    <a:srgbClr val="FFFFFF">
                      <a:alpha val="75000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1" i="1" u="none" strike="noStrike" kern="0" cap="none" spc="0" normalizeH="0" baseline="0" noProof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ea typeface="华文细黑" pitchFamily="2" charset="-122"/>
                </a:endParaRPr>
              </a:p>
            </p:txBody>
          </p:sp>
        </p:grp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2468565" y="3044453"/>
            <a:ext cx="4911725" cy="652463"/>
            <a:chOff x="0" y="0"/>
            <a:chExt cx="4354" cy="411"/>
          </a:xfrm>
        </p:grpSpPr>
        <p:sp>
          <p:nvSpPr>
            <p:cNvPr id="16" name="AutoShape 14"/>
            <p:cNvSpPr>
              <a:spLocks noChangeArrowheads="1"/>
            </p:cNvSpPr>
            <p:nvPr/>
          </p:nvSpPr>
          <p:spPr bwMode="auto">
            <a:xfrm>
              <a:off x="67" y="328"/>
              <a:ext cx="4269" cy="83"/>
            </a:xfrm>
            <a:custGeom>
              <a:avLst/>
              <a:gdLst>
                <a:gd name="G0" fmla="+- 263 0 0"/>
                <a:gd name="G1" fmla="+- 21600 0 263"/>
                <a:gd name="G2" fmla="*/ 263 1 2"/>
                <a:gd name="G3" fmla="+- 21600 0 G2"/>
                <a:gd name="G4" fmla="+/ 263 21600 2"/>
                <a:gd name="G5" fmla="+/ G1 0 2"/>
                <a:gd name="G6" fmla="*/ 21600 21600 263"/>
                <a:gd name="G7" fmla="*/ G6 1 2"/>
                <a:gd name="G8" fmla="+- 21600 0 G7"/>
                <a:gd name="G9" fmla="*/ 21600 1 2"/>
                <a:gd name="G10" fmla="+- 263 0 G9"/>
                <a:gd name="G11" fmla="?: G10 G8 0"/>
                <a:gd name="G12" fmla="?: G10 G7 21600"/>
                <a:gd name="T0" fmla="*/ 21468 w 21600"/>
                <a:gd name="T1" fmla="*/ 10800 h 21600"/>
                <a:gd name="T2" fmla="*/ 10800 w 21600"/>
                <a:gd name="T3" fmla="*/ 21600 h 21600"/>
                <a:gd name="T4" fmla="*/ 132 w 21600"/>
                <a:gd name="T5" fmla="*/ 10800 h 21600"/>
                <a:gd name="T6" fmla="*/ 10800 w 21600"/>
                <a:gd name="T7" fmla="*/ 0 h 21600"/>
                <a:gd name="T8" fmla="*/ 1932 w 21600"/>
                <a:gd name="T9" fmla="*/ 1932 h 21600"/>
                <a:gd name="T10" fmla="*/ 19668 w 21600"/>
                <a:gd name="T11" fmla="*/ 196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63" y="21600"/>
                  </a:lnTo>
                  <a:lnTo>
                    <a:pt x="21337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333333">
                    <a:alpha val="5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1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华文细黑" pitchFamily="2" charset="-122"/>
              </a:endParaRPr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0" y="0"/>
              <a:ext cx="4354" cy="333"/>
              <a:chOff x="0" y="0"/>
              <a:chExt cx="4354" cy="333"/>
            </a:xfrm>
          </p:grpSpPr>
          <p:sp>
            <p:nvSpPr>
              <p:cNvPr id="18" name="AutoShape 16">
                <a:hlinkClick r:id="rId4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4354" cy="333"/>
              </a:xfrm>
              <a:prstGeom prst="roundRect">
                <a:avLst>
                  <a:gd name="adj" fmla="val 5444"/>
                </a:avLst>
              </a:prstGeom>
              <a:gradFill rotWithShape="1">
                <a:gsLst>
                  <a:gs pos="0">
                    <a:srgbClr val="002850"/>
                  </a:gs>
                  <a:gs pos="100000">
                    <a:srgbClr val="5B8CC1"/>
                  </a:gs>
                </a:gsLst>
                <a:lin ang="0" scaled="1"/>
              </a:gradFill>
              <a:ln w="635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13500000" algn="ctr" rotWithShape="0">
                        <a:srgbClr val="333333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1790700" marR="0" lvl="0" indent="-1166813" defTabSz="91440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E1B40C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zh-CN" alt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微软雅黑" pitchFamily="34" charset="-122"/>
                    <a:ea typeface="华文细黑" pitchFamily="2" charset="-122"/>
                  </a:rPr>
                  <a:t>统计学的分科</a:t>
                </a:r>
              </a:p>
            </p:txBody>
          </p:sp>
          <p:sp>
            <p:nvSpPr>
              <p:cNvPr id="19" name="AutoShape 17"/>
              <p:cNvSpPr>
                <a:spLocks noChangeArrowheads="1"/>
              </p:cNvSpPr>
              <p:nvPr/>
            </p:nvSpPr>
            <p:spPr bwMode="auto">
              <a:xfrm>
                <a:off x="90" y="16"/>
                <a:ext cx="4225" cy="72"/>
              </a:xfrm>
              <a:prstGeom prst="roundRect">
                <a:avLst>
                  <a:gd name="adj" fmla="val 11273"/>
                </a:avLst>
              </a:prstGeom>
              <a:gradFill rotWithShape="1">
                <a:gsLst>
                  <a:gs pos="0">
                    <a:srgbClr val="FFFFFF">
                      <a:alpha val="75000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1" u="none" strike="noStrike" kern="0" cap="none" spc="0" normalizeH="0" baseline="0" noProof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ea typeface="华文细黑" pitchFamily="2" charset="-122"/>
                </a:endParaRPr>
              </a:p>
            </p:txBody>
          </p:sp>
        </p:grpSp>
      </p:grpSp>
      <p:grpSp>
        <p:nvGrpSpPr>
          <p:cNvPr id="20" name="Group 18"/>
          <p:cNvGrpSpPr>
            <a:grpSpLocks/>
          </p:cNvGrpSpPr>
          <p:nvPr/>
        </p:nvGrpSpPr>
        <p:grpSpPr bwMode="auto">
          <a:xfrm>
            <a:off x="2468565" y="3836541"/>
            <a:ext cx="4911725" cy="642939"/>
            <a:chOff x="0" y="0"/>
            <a:chExt cx="4354" cy="405"/>
          </a:xfrm>
        </p:grpSpPr>
        <p:sp>
          <p:nvSpPr>
            <p:cNvPr id="21" name="AutoShape 19"/>
            <p:cNvSpPr>
              <a:spLocks noChangeArrowheads="1"/>
            </p:cNvSpPr>
            <p:nvPr/>
          </p:nvSpPr>
          <p:spPr bwMode="auto">
            <a:xfrm>
              <a:off x="67" y="322"/>
              <a:ext cx="4269" cy="83"/>
            </a:xfrm>
            <a:custGeom>
              <a:avLst/>
              <a:gdLst>
                <a:gd name="G0" fmla="+- 263 0 0"/>
                <a:gd name="G1" fmla="+- 21600 0 263"/>
                <a:gd name="G2" fmla="*/ 263 1 2"/>
                <a:gd name="G3" fmla="+- 21600 0 G2"/>
                <a:gd name="G4" fmla="+/ 263 21600 2"/>
                <a:gd name="G5" fmla="+/ G1 0 2"/>
                <a:gd name="G6" fmla="*/ 21600 21600 263"/>
                <a:gd name="G7" fmla="*/ G6 1 2"/>
                <a:gd name="G8" fmla="+- 21600 0 G7"/>
                <a:gd name="G9" fmla="*/ 21600 1 2"/>
                <a:gd name="G10" fmla="+- 263 0 G9"/>
                <a:gd name="G11" fmla="?: G10 G8 0"/>
                <a:gd name="G12" fmla="?: G10 G7 21600"/>
                <a:gd name="T0" fmla="*/ 21468 w 21600"/>
                <a:gd name="T1" fmla="*/ 10800 h 21600"/>
                <a:gd name="T2" fmla="*/ 10800 w 21600"/>
                <a:gd name="T3" fmla="*/ 21600 h 21600"/>
                <a:gd name="T4" fmla="*/ 132 w 21600"/>
                <a:gd name="T5" fmla="*/ 10800 h 21600"/>
                <a:gd name="T6" fmla="*/ 10800 w 21600"/>
                <a:gd name="T7" fmla="*/ 0 h 21600"/>
                <a:gd name="T8" fmla="*/ 1932 w 21600"/>
                <a:gd name="T9" fmla="*/ 1932 h 21600"/>
                <a:gd name="T10" fmla="*/ 19668 w 21600"/>
                <a:gd name="T11" fmla="*/ 196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63" y="21600"/>
                  </a:lnTo>
                  <a:lnTo>
                    <a:pt x="21337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333333">
                    <a:alpha val="5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1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华文细黑" pitchFamily="2" charset="-122"/>
              </a:endParaRPr>
            </a:p>
          </p:txBody>
        </p:sp>
        <p:grpSp>
          <p:nvGrpSpPr>
            <p:cNvPr id="22" name="Group 20"/>
            <p:cNvGrpSpPr>
              <a:grpSpLocks/>
            </p:cNvGrpSpPr>
            <p:nvPr/>
          </p:nvGrpSpPr>
          <p:grpSpPr bwMode="auto">
            <a:xfrm>
              <a:off x="0" y="0"/>
              <a:ext cx="4354" cy="333"/>
              <a:chOff x="0" y="0"/>
              <a:chExt cx="4354" cy="333"/>
            </a:xfrm>
          </p:grpSpPr>
          <p:sp>
            <p:nvSpPr>
              <p:cNvPr id="23" name="AutoShape 21">
                <a:hlinkClick r:id="rId5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4354" cy="333"/>
              </a:xfrm>
              <a:prstGeom prst="roundRect">
                <a:avLst>
                  <a:gd name="adj" fmla="val 5444"/>
                </a:avLst>
              </a:prstGeom>
              <a:gradFill rotWithShape="1">
                <a:gsLst>
                  <a:gs pos="0">
                    <a:srgbClr val="002850"/>
                  </a:gs>
                  <a:gs pos="100000">
                    <a:srgbClr val="5B8CC1"/>
                  </a:gs>
                </a:gsLst>
                <a:lin ang="0" scaled="1"/>
              </a:gradFill>
              <a:ln w="635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13500000" algn="ctr" rotWithShape="0">
                        <a:srgbClr val="333333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1790700" marR="0" lvl="0" indent="-1166813" defTabSz="91440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E1B40C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zh-CN" alt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微软雅黑" pitchFamily="34" charset="-122"/>
                    <a:ea typeface="华文细黑" pitchFamily="2" charset="-122"/>
                  </a:rPr>
                  <a:t>统计数据的来源</a:t>
                </a:r>
              </a:p>
            </p:txBody>
          </p:sp>
          <p:sp>
            <p:nvSpPr>
              <p:cNvPr id="24" name="AutoShape 22"/>
              <p:cNvSpPr>
                <a:spLocks noChangeArrowheads="1"/>
              </p:cNvSpPr>
              <p:nvPr/>
            </p:nvSpPr>
            <p:spPr bwMode="auto">
              <a:xfrm>
                <a:off x="90" y="16"/>
                <a:ext cx="4225" cy="72"/>
              </a:xfrm>
              <a:prstGeom prst="roundRect">
                <a:avLst>
                  <a:gd name="adj" fmla="val 11273"/>
                </a:avLst>
              </a:prstGeom>
              <a:gradFill rotWithShape="1">
                <a:gsLst>
                  <a:gs pos="0">
                    <a:srgbClr val="FFFFFF">
                      <a:alpha val="75000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1" u="none" strike="noStrike" kern="0" cap="none" spc="0" normalizeH="0" baseline="0" noProof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ea typeface="华文细黑" pitchFamily="2" charset="-122"/>
                </a:endParaRPr>
              </a:p>
            </p:txBody>
          </p:sp>
        </p:grpSp>
      </p:grpSp>
      <p:pic>
        <p:nvPicPr>
          <p:cNvPr id="25" name="Picture 23" descr="显示器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1969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WordArt 24"/>
          <p:cNvSpPr>
            <a:spLocks noChangeArrowheads="1" noChangeShapeType="1"/>
          </p:cNvSpPr>
          <p:nvPr/>
        </p:nvSpPr>
        <p:spPr bwMode="auto">
          <a:xfrm>
            <a:off x="2036765" y="1533525"/>
            <a:ext cx="504825" cy="254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i="1" spc="-70" dirty="0">
                <a:solidFill>
                  <a:srgbClr val="FFFF00"/>
                </a:solidFill>
                <a:latin typeface="Arial Black"/>
                <a:ea typeface="华文细黑" pitchFamily="2" charset="-122"/>
              </a:rPr>
              <a:t>1</a:t>
            </a:r>
            <a:r>
              <a:rPr lang="en-US" altLang="zh-CN" sz="1400" b="1" i="1" spc="-70" dirty="0" smtClean="0">
                <a:solidFill>
                  <a:srgbClr val="FFFF00"/>
                </a:solidFill>
                <a:latin typeface="Arial Black"/>
                <a:ea typeface="华文细黑" pitchFamily="2" charset="-122"/>
              </a:rPr>
              <a:t>.1</a:t>
            </a:r>
            <a:endParaRPr lang="zh-CN" altLang="en-US" sz="1400" b="1" i="1" spc="-70" dirty="0" smtClean="0">
              <a:solidFill>
                <a:srgbClr val="FFFF00"/>
              </a:solidFill>
              <a:latin typeface="Arial Black"/>
              <a:ea typeface="华文细黑" pitchFamily="2" charset="-122"/>
            </a:endParaRPr>
          </a:p>
        </p:txBody>
      </p:sp>
      <p:pic>
        <p:nvPicPr>
          <p:cNvPr id="27" name="Picture 25" descr="显示器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0" y="1988840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WordArt 26"/>
          <p:cNvSpPr>
            <a:spLocks noChangeArrowheads="1" noChangeShapeType="1"/>
          </p:cNvSpPr>
          <p:nvPr/>
        </p:nvSpPr>
        <p:spPr bwMode="auto">
          <a:xfrm>
            <a:off x="2036765" y="2292052"/>
            <a:ext cx="504825" cy="254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i="1" spc="-70" dirty="0">
                <a:solidFill>
                  <a:srgbClr val="FFFF00"/>
                </a:solidFill>
                <a:latin typeface="Arial Black"/>
                <a:ea typeface="华文细黑" pitchFamily="2" charset="-122"/>
              </a:rPr>
              <a:t>1</a:t>
            </a:r>
            <a:r>
              <a:rPr lang="en-US" altLang="zh-CN" sz="1400" b="1" i="1" spc="-70" dirty="0" smtClean="0">
                <a:solidFill>
                  <a:srgbClr val="FFFF00"/>
                </a:solidFill>
                <a:latin typeface="Arial Black"/>
                <a:ea typeface="华文细黑" pitchFamily="2" charset="-122"/>
              </a:rPr>
              <a:t>.2</a:t>
            </a:r>
            <a:endParaRPr lang="zh-CN" altLang="en-US" sz="1400" b="1" i="1" spc="-70" dirty="0" smtClean="0">
              <a:solidFill>
                <a:srgbClr val="FFFF00"/>
              </a:solidFill>
              <a:latin typeface="Arial Black"/>
              <a:ea typeface="华文细黑" pitchFamily="2" charset="-122"/>
            </a:endParaRPr>
          </a:p>
        </p:txBody>
      </p:sp>
      <p:pic>
        <p:nvPicPr>
          <p:cNvPr id="29" name="Picture 27" descr="显示器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0" y="2780928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WordArt 28"/>
          <p:cNvSpPr>
            <a:spLocks noChangeArrowheads="1" noChangeShapeType="1"/>
          </p:cNvSpPr>
          <p:nvPr/>
        </p:nvSpPr>
        <p:spPr bwMode="auto">
          <a:xfrm>
            <a:off x="2036765" y="3123827"/>
            <a:ext cx="504825" cy="254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i="1" spc="-70" dirty="0">
                <a:solidFill>
                  <a:srgbClr val="FFFF00"/>
                </a:solidFill>
                <a:latin typeface="Arial Black"/>
                <a:ea typeface="华文细黑" pitchFamily="2" charset="-122"/>
              </a:rPr>
              <a:t>1</a:t>
            </a:r>
            <a:r>
              <a:rPr lang="en-US" altLang="zh-CN" sz="1400" b="1" i="1" spc="-70" dirty="0" smtClean="0">
                <a:solidFill>
                  <a:srgbClr val="FFFF00"/>
                </a:solidFill>
                <a:latin typeface="Arial Black"/>
                <a:ea typeface="华文细黑" pitchFamily="2" charset="-122"/>
              </a:rPr>
              <a:t>.3</a:t>
            </a:r>
            <a:endParaRPr lang="zh-CN" altLang="en-US" sz="1400" b="1" i="1" spc="-70" dirty="0" smtClean="0">
              <a:solidFill>
                <a:srgbClr val="FFFF00"/>
              </a:solidFill>
              <a:latin typeface="Arial Black"/>
              <a:ea typeface="华文细黑" pitchFamily="2" charset="-122"/>
            </a:endParaRPr>
          </a:p>
        </p:txBody>
      </p:sp>
      <p:pic>
        <p:nvPicPr>
          <p:cNvPr id="31" name="Picture 29" descr="显示器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0" y="3573016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WordArt 30"/>
          <p:cNvSpPr>
            <a:spLocks noChangeArrowheads="1" noChangeShapeType="1"/>
          </p:cNvSpPr>
          <p:nvPr/>
        </p:nvSpPr>
        <p:spPr bwMode="auto">
          <a:xfrm>
            <a:off x="2036765" y="3915917"/>
            <a:ext cx="504825" cy="254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i="1" spc="-70" dirty="0">
                <a:solidFill>
                  <a:srgbClr val="FFFF00"/>
                </a:solidFill>
                <a:latin typeface="Arial Black"/>
                <a:ea typeface="华文细黑" pitchFamily="2" charset="-122"/>
              </a:rPr>
              <a:t>1</a:t>
            </a:r>
            <a:r>
              <a:rPr lang="en-US" altLang="zh-CN" sz="1400" b="1" i="1" spc="-70" dirty="0" smtClean="0">
                <a:solidFill>
                  <a:srgbClr val="FFFF00"/>
                </a:solidFill>
                <a:latin typeface="Arial Black"/>
                <a:ea typeface="华文细黑" pitchFamily="2" charset="-122"/>
              </a:rPr>
              <a:t>.4</a:t>
            </a:r>
            <a:endParaRPr lang="zh-CN" altLang="en-US" sz="1400" b="1" i="1" spc="-70" dirty="0" smtClean="0">
              <a:solidFill>
                <a:srgbClr val="FFFF00"/>
              </a:solidFill>
              <a:latin typeface="Arial Black"/>
              <a:ea typeface="华文细黑" pitchFamily="2" charset="-122"/>
            </a:endParaRPr>
          </a:p>
        </p:txBody>
      </p:sp>
      <p:grpSp>
        <p:nvGrpSpPr>
          <p:cNvPr id="33" name="Group 18"/>
          <p:cNvGrpSpPr>
            <a:grpSpLocks/>
          </p:cNvGrpSpPr>
          <p:nvPr/>
        </p:nvGrpSpPr>
        <p:grpSpPr bwMode="auto">
          <a:xfrm>
            <a:off x="2468565" y="4628629"/>
            <a:ext cx="4911725" cy="642939"/>
            <a:chOff x="0" y="0"/>
            <a:chExt cx="4354" cy="405"/>
          </a:xfrm>
        </p:grpSpPr>
        <p:sp>
          <p:nvSpPr>
            <p:cNvPr id="34" name="AutoShape 19"/>
            <p:cNvSpPr>
              <a:spLocks noChangeArrowheads="1"/>
            </p:cNvSpPr>
            <p:nvPr/>
          </p:nvSpPr>
          <p:spPr bwMode="auto">
            <a:xfrm>
              <a:off x="67" y="322"/>
              <a:ext cx="4269" cy="83"/>
            </a:xfrm>
            <a:custGeom>
              <a:avLst/>
              <a:gdLst>
                <a:gd name="G0" fmla="+- 263 0 0"/>
                <a:gd name="G1" fmla="+- 21600 0 263"/>
                <a:gd name="G2" fmla="*/ 263 1 2"/>
                <a:gd name="G3" fmla="+- 21600 0 G2"/>
                <a:gd name="G4" fmla="+/ 263 21600 2"/>
                <a:gd name="G5" fmla="+/ G1 0 2"/>
                <a:gd name="G6" fmla="*/ 21600 21600 263"/>
                <a:gd name="G7" fmla="*/ G6 1 2"/>
                <a:gd name="G8" fmla="+- 21600 0 G7"/>
                <a:gd name="G9" fmla="*/ 21600 1 2"/>
                <a:gd name="G10" fmla="+- 263 0 G9"/>
                <a:gd name="G11" fmla="?: G10 G8 0"/>
                <a:gd name="G12" fmla="?: G10 G7 21600"/>
                <a:gd name="T0" fmla="*/ 21468 w 21600"/>
                <a:gd name="T1" fmla="*/ 10800 h 21600"/>
                <a:gd name="T2" fmla="*/ 10800 w 21600"/>
                <a:gd name="T3" fmla="*/ 21600 h 21600"/>
                <a:gd name="T4" fmla="*/ 132 w 21600"/>
                <a:gd name="T5" fmla="*/ 10800 h 21600"/>
                <a:gd name="T6" fmla="*/ 10800 w 21600"/>
                <a:gd name="T7" fmla="*/ 0 h 21600"/>
                <a:gd name="T8" fmla="*/ 1932 w 21600"/>
                <a:gd name="T9" fmla="*/ 1932 h 21600"/>
                <a:gd name="T10" fmla="*/ 19668 w 21600"/>
                <a:gd name="T11" fmla="*/ 196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63" y="21600"/>
                  </a:lnTo>
                  <a:lnTo>
                    <a:pt x="21337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333333">
                    <a:alpha val="5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1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华文细黑" pitchFamily="2" charset="-122"/>
              </a:endParaRPr>
            </a:p>
          </p:txBody>
        </p:sp>
        <p:grpSp>
          <p:nvGrpSpPr>
            <p:cNvPr id="35" name="Group 20"/>
            <p:cNvGrpSpPr>
              <a:grpSpLocks/>
            </p:cNvGrpSpPr>
            <p:nvPr/>
          </p:nvGrpSpPr>
          <p:grpSpPr bwMode="auto">
            <a:xfrm>
              <a:off x="0" y="0"/>
              <a:ext cx="4354" cy="333"/>
              <a:chOff x="0" y="0"/>
              <a:chExt cx="4354" cy="333"/>
            </a:xfrm>
          </p:grpSpPr>
          <p:sp>
            <p:nvSpPr>
              <p:cNvPr id="36" name="AutoShape 21">
                <a:hlinkClick r:id="rId7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4354" cy="333"/>
              </a:xfrm>
              <a:prstGeom prst="roundRect">
                <a:avLst>
                  <a:gd name="adj" fmla="val 5444"/>
                </a:avLst>
              </a:prstGeom>
              <a:gradFill rotWithShape="1">
                <a:gsLst>
                  <a:gs pos="0">
                    <a:srgbClr val="002850"/>
                  </a:gs>
                  <a:gs pos="100000">
                    <a:srgbClr val="5B8CC1"/>
                  </a:gs>
                </a:gsLst>
                <a:lin ang="0" scaled="1"/>
              </a:gradFill>
              <a:ln w="635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13500000" algn="ctr" rotWithShape="0">
                        <a:srgbClr val="333333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1790700" marR="0" lvl="0" indent="-1166813" defTabSz="91440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E1B40C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zh-CN" alt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微软雅黑" pitchFamily="34" charset="-122"/>
                    <a:ea typeface="华文细黑" pitchFamily="2" charset="-122"/>
                  </a:rPr>
                  <a:t>统计数据的质量</a:t>
                </a:r>
              </a:p>
            </p:txBody>
          </p:sp>
          <p:sp>
            <p:nvSpPr>
              <p:cNvPr id="37" name="AutoShape 22"/>
              <p:cNvSpPr>
                <a:spLocks noChangeArrowheads="1"/>
              </p:cNvSpPr>
              <p:nvPr/>
            </p:nvSpPr>
            <p:spPr bwMode="auto">
              <a:xfrm>
                <a:off x="90" y="16"/>
                <a:ext cx="4225" cy="72"/>
              </a:xfrm>
              <a:prstGeom prst="roundRect">
                <a:avLst>
                  <a:gd name="adj" fmla="val 11273"/>
                </a:avLst>
              </a:prstGeom>
              <a:gradFill rotWithShape="1">
                <a:gsLst>
                  <a:gs pos="0">
                    <a:srgbClr val="FFFFFF">
                      <a:alpha val="75000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1" u="none" strike="noStrike" kern="0" cap="none" spc="0" normalizeH="0" baseline="0" noProof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ea typeface="华文细黑" pitchFamily="2" charset="-122"/>
                </a:endParaRPr>
              </a:p>
            </p:txBody>
          </p:sp>
        </p:grpSp>
      </p:grpSp>
      <p:pic>
        <p:nvPicPr>
          <p:cNvPr id="38" name="Picture 29" descr="显示器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0" y="4365104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WordArt 30"/>
          <p:cNvSpPr>
            <a:spLocks noChangeArrowheads="1" noChangeShapeType="1"/>
          </p:cNvSpPr>
          <p:nvPr/>
        </p:nvSpPr>
        <p:spPr bwMode="auto">
          <a:xfrm>
            <a:off x="2036765" y="4708005"/>
            <a:ext cx="504825" cy="254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i="1" spc="-70" dirty="0">
                <a:solidFill>
                  <a:srgbClr val="FFFF00"/>
                </a:solidFill>
                <a:latin typeface="Arial Black"/>
                <a:ea typeface="华文细黑" pitchFamily="2" charset="-122"/>
              </a:rPr>
              <a:t>1</a:t>
            </a:r>
            <a:r>
              <a:rPr lang="en-US" altLang="zh-CN" sz="1400" b="1" i="1" spc="-70" dirty="0" smtClean="0">
                <a:solidFill>
                  <a:srgbClr val="FFFF00"/>
                </a:solidFill>
                <a:latin typeface="Arial Black"/>
                <a:ea typeface="华文细黑" pitchFamily="2" charset="-122"/>
              </a:rPr>
              <a:t>.5</a:t>
            </a:r>
            <a:endParaRPr lang="zh-CN" altLang="en-US" sz="1400" b="1" i="1" spc="-70" dirty="0" smtClean="0">
              <a:solidFill>
                <a:srgbClr val="FFFF00"/>
              </a:solidFill>
              <a:latin typeface="Arial Black"/>
              <a:ea typeface="华文细黑" pitchFamily="2" charset="-122"/>
            </a:endParaRPr>
          </a:p>
        </p:txBody>
      </p:sp>
      <p:grpSp>
        <p:nvGrpSpPr>
          <p:cNvPr id="40" name="Group 18"/>
          <p:cNvGrpSpPr>
            <a:grpSpLocks/>
          </p:cNvGrpSpPr>
          <p:nvPr/>
        </p:nvGrpSpPr>
        <p:grpSpPr bwMode="auto">
          <a:xfrm>
            <a:off x="2468587" y="5499723"/>
            <a:ext cx="4911725" cy="642939"/>
            <a:chOff x="0" y="0"/>
            <a:chExt cx="4354" cy="405"/>
          </a:xfrm>
        </p:grpSpPr>
        <p:sp>
          <p:nvSpPr>
            <p:cNvPr id="41" name="AutoShape 19"/>
            <p:cNvSpPr>
              <a:spLocks noChangeArrowheads="1"/>
            </p:cNvSpPr>
            <p:nvPr/>
          </p:nvSpPr>
          <p:spPr bwMode="auto">
            <a:xfrm>
              <a:off x="67" y="322"/>
              <a:ext cx="4269" cy="83"/>
            </a:xfrm>
            <a:custGeom>
              <a:avLst/>
              <a:gdLst>
                <a:gd name="G0" fmla="+- 263 0 0"/>
                <a:gd name="G1" fmla="+- 21600 0 263"/>
                <a:gd name="G2" fmla="*/ 263 1 2"/>
                <a:gd name="G3" fmla="+- 21600 0 G2"/>
                <a:gd name="G4" fmla="+/ 263 21600 2"/>
                <a:gd name="G5" fmla="+/ G1 0 2"/>
                <a:gd name="G6" fmla="*/ 21600 21600 263"/>
                <a:gd name="G7" fmla="*/ G6 1 2"/>
                <a:gd name="G8" fmla="+- 21600 0 G7"/>
                <a:gd name="G9" fmla="*/ 21600 1 2"/>
                <a:gd name="G10" fmla="+- 263 0 G9"/>
                <a:gd name="G11" fmla="?: G10 G8 0"/>
                <a:gd name="G12" fmla="?: G10 G7 21600"/>
                <a:gd name="T0" fmla="*/ 21468 w 21600"/>
                <a:gd name="T1" fmla="*/ 10800 h 21600"/>
                <a:gd name="T2" fmla="*/ 10800 w 21600"/>
                <a:gd name="T3" fmla="*/ 21600 h 21600"/>
                <a:gd name="T4" fmla="*/ 132 w 21600"/>
                <a:gd name="T5" fmla="*/ 10800 h 21600"/>
                <a:gd name="T6" fmla="*/ 10800 w 21600"/>
                <a:gd name="T7" fmla="*/ 0 h 21600"/>
                <a:gd name="T8" fmla="*/ 1932 w 21600"/>
                <a:gd name="T9" fmla="*/ 1932 h 21600"/>
                <a:gd name="T10" fmla="*/ 19668 w 21600"/>
                <a:gd name="T11" fmla="*/ 196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63" y="21600"/>
                  </a:lnTo>
                  <a:lnTo>
                    <a:pt x="21337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333333">
                    <a:alpha val="5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1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华文细黑" pitchFamily="2" charset="-122"/>
              </a:endParaRPr>
            </a:p>
          </p:txBody>
        </p:sp>
        <p:grpSp>
          <p:nvGrpSpPr>
            <p:cNvPr id="42" name="Group 20"/>
            <p:cNvGrpSpPr>
              <a:grpSpLocks/>
            </p:cNvGrpSpPr>
            <p:nvPr/>
          </p:nvGrpSpPr>
          <p:grpSpPr bwMode="auto">
            <a:xfrm>
              <a:off x="0" y="0"/>
              <a:ext cx="4354" cy="333"/>
              <a:chOff x="0" y="0"/>
              <a:chExt cx="4354" cy="333"/>
            </a:xfrm>
          </p:grpSpPr>
          <p:sp>
            <p:nvSpPr>
              <p:cNvPr id="43" name="AutoShape 21">
                <a:hlinkClick r:id="rId8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4354" cy="333"/>
              </a:xfrm>
              <a:prstGeom prst="roundRect">
                <a:avLst>
                  <a:gd name="adj" fmla="val 5444"/>
                </a:avLst>
              </a:prstGeom>
              <a:gradFill rotWithShape="1">
                <a:gsLst>
                  <a:gs pos="0">
                    <a:srgbClr val="002850"/>
                  </a:gs>
                  <a:gs pos="100000">
                    <a:srgbClr val="5B8CC1"/>
                  </a:gs>
                </a:gsLst>
                <a:lin ang="0" scaled="1"/>
              </a:gradFill>
              <a:ln w="635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13500000" algn="ctr" rotWithShape="0">
                        <a:srgbClr val="333333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1790700" marR="0" lvl="0" indent="-1166813" defTabSz="91440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E1B40C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zh-CN" alt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微软雅黑" pitchFamily="34" charset="-122"/>
                    <a:ea typeface="华文细黑" pitchFamily="2" charset="-122"/>
                  </a:rPr>
                  <a:t>统计学的基本概念</a:t>
                </a:r>
              </a:p>
            </p:txBody>
          </p:sp>
          <p:sp>
            <p:nvSpPr>
              <p:cNvPr id="44" name="AutoShape 22"/>
              <p:cNvSpPr>
                <a:spLocks noChangeArrowheads="1"/>
              </p:cNvSpPr>
              <p:nvPr/>
            </p:nvSpPr>
            <p:spPr bwMode="auto">
              <a:xfrm>
                <a:off x="90" y="16"/>
                <a:ext cx="4225" cy="72"/>
              </a:xfrm>
              <a:prstGeom prst="roundRect">
                <a:avLst>
                  <a:gd name="adj" fmla="val 11273"/>
                </a:avLst>
              </a:prstGeom>
              <a:gradFill rotWithShape="1">
                <a:gsLst>
                  <a:gs pos="0">
                    <a:srgbClr val="FFFFFF">
                      <a:alpha val="75000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1" u="none" strike="noStrike" kern="0" cap="none" spc="0" normalizeH="0" baseline="0" noProof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ea typeface="华文细黑" pitchFamily="2" charset="-122"/>
                </a:endParaRPr>
              </a:p>
            </p:txBody>
          </p:sp>
        </p:grpSp>
      </p:grpSp>
      <p:pic>
        <p:nvPicPr>
          <p:cNvPr id="45" name="Picture 29" descr="显示器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22" y="5236198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WordArt 30"/>
          <p:cNvSpPr>
            <a:spLocks noChangeArrowheads="1" noChangeShapeType="1"/>
          </p:cNvSpPr>
          <p:nvPr/>
        </p:nvSpPr>
        <p:spPr bwMode="auto">
          <a:xfrm>
            <a:off x="2036787" y="5579099"/>
            <a:ext cx="504825" cy="254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i="1" spc="-70" dirty="0" smtClean="0">
                <a:solidFill>
                  <a:srgbClr val="FFFF00"/>
                </a:solidFill>
                <a:latin typeface="Arial Black"/>
                <a:ea typeface="华文细黑" pitchFamily="2" charset="-122"/>
              </a:rPr>
              <a:t>1.6</a:t>
            </a:r>
            <a:endParaRPr lang="zh-CN" altLang="en-US" sz="1400" b="1" i="1" spc="-70" dirty="0" smtClean="0">
              <a:solidFill>
                <a:srgbClr val="FFFF00"/>
              </a:solidFill>
              <a:latin typeface="Arial Black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918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提供统计数据的部分政府网站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577622"/>
              </p:ext>
            </p:extLst>
          </p:nvPr>
        </p:nvGraphicFramePr>
        <p:xfrm>
          <a:off x="323528" y="1340768"/>
          <a:ext cx="8351838" cy="504000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48272"/>
                <a:gridCol w="2952328"/>
                <a:gridCol w="2951238"/>
              </a:tblGrid>
              <a:tr h="884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Wingdings 2" pitchFamily="18" charset="2"/>
                        </a:rPr>
                        <a:t>中国政府及相关机构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ea typeface="宋体" pitchFamily="2" charset="-122"/>
                        <a:sym typeface="Wingdings 2" pitchFamily="18" charset="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Wingdings 2" pitchFamily="18" charset="2"/>
                        </a:rPr>
                        <a:t> 网址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ea typeface="宋体" pitchFamily="2" charset="-122"/>
                        <a:sym typeface="Wingdings 2" pitchFamily="18" charset="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Wingdings 2" pitchFamily="18" charset="2"/>
                        </a:rPr>
                        <a:t>数据内容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ea typeface="宋体" pitchFamily="2" charset="-122"/>
                        <a:sym typeface="Wingdings 2" pitchFamily="18" charset="2"/>
                      </a:endParaRPr>
                    </a:p>
                  </a:txBody>
                  <a:tcPr marT="45712" marB="45712" anchor="ctr" anchorCtr="1" horzOverflow="overflow"/>
                </a:tc>
              </a:tr>
              <a:tr h="5001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Wingdings 2" pitchFamily="18" charset="2"/>
                        </a:rPr>
                        <a:t>国家统计局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  <a:sym typeface="Wingdings 2" pitchFamily="18" charset="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Wingdings 2" pitchFamily="18" charset="2"/>
                          <a:hlinkClick r:id="rId2"/>
                        </a:rPr>
                        <a:t>http://www.stat.gov.cn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  <a:sym typeface="Wingdings 2" pitchFamily="18" charset="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Wingdings 2" pitchFamily="18" charset="2"/>
                        </a:rPr>
                        <a:t>统计年鉴、统计月报等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  <a:sym typeface="Wingdings 2" pitchFamily="18" charset="2"/>
                      </a:endParaRPr>
                    </a:p>
                  </a:txBody>
                  <a:tcPr marT="45712" marB="45712" anchor="ctr" anchorCtr="1" horzOverflow="overflow"/>
                </a:tc>
              </a:tr>
              <a:tr h="884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Wingdings 2" pitchFamily="18" charset="2"/>
                        </a:rPr>
                        <a:t>国务院发展研究中心信息网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  <a:sym typeface="Wingdings 2" pitchFamily="18" charset="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 smtClean="0">
                          <a:ln>
                            <a:noFill/>
                          </a:ln>
                          <a:effectLst/>
                          <a:hlinkClick r:id="rId3"/>
                        </a:rPr>
                        <a:t>http://www.drcnet.com.cn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宏观经济、财经、货币金融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</a:tr>
              <a:tr h="5001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中国经济信息网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 smtClean="0">
                          <a:ln>
                            <a:noFill/>
                          </a:ln>
                          <a:effectLst/>
                          <a:hlinkClick r:id="rId4"/>
                        </a:rPr>
                        <a:t>http://www.cei.gov.cn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经济信息及各类网站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</a:tr>
              <a:tr h="884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华通数据中心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 smtClean="0">
                          <a:ln>
                            <a:noFill/>
                          </a:ln>
                          <a:effectLst/>
                          <a:hlinkClick r:id="rId5"/>
                        </a:rPr>
                        <a:t>http://data.acmr.com.cn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国家统计局授权的数据中心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</a:tr>
              <a:tr h="5001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中国决策信息网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 smtClean="0">
                          <a:ln>
                            <a:noFill/>
                          </a:ln>
                          <a:effectLst/>
                          <a:hlinkClick r:id="rId6"/>
                        </a:rPr>
                        <a:t>http://www.juece.gov.cn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决策知识及案例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</a:tr>
              <a:tr h="884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三农数据网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 dirty="0" smtClean="0">
                          <a:ln>
                            <a:noFill/>
                          </a:ln>
                          <a:effectLst/>
                          <a:hlinkClick r:id="rId7"/>
                        </a:rPr>
                        <a:t>http://www.sannong.gov.cn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三农信息、论坛及相关网站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2" marB="45712" anchor="ctr" anchorCtr="1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9194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244085"/>
              </p:ext>
            </p:extLst>
          </p:nvPr>
        </p:nvGraphicFramePr>
        <p:xfrm>
          <a:off x="323850" y="1052513"/>
          <a:ext cx="8351838" cy="432070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47950"/>
                <a:gridCol w="3119942"/>
                <a:gridCol w="2783946"/>
              </a:tblGrid>
              <a:tr h="7203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Wingdings 2" pitchFamily="18" charset="2"/>
                        </a:rPr>
                        <a:t>美国政府机构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ea typeface="宋体" pitchFamily="2" charset="-122"/>
                        <a:sym typeface="Wingdings 2" pitchFamily="18" charset="2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Wingdings 2" pitchFamily="18" charset="2"/>
                        </a:rPr>
                        <a:t> 网址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ea typeface="宋体" pitchFamily="2" charset="-122"/>
                        <a:sym typeface="Wingdings 2" pitchFamily="18" charset="2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sym typeface="Wingdings 2" pitchFamily="18" charset="2"/>
                        </a:rPr>
                        <a:t>数据内容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itchFamily="34" charset="0"/>
                        <a:ea typeface="宋体" pitchFamily="2" charset="-122"/>
                        <a:sym typeface="Wingdings 2" pitchFamily="18" charset="2"/>
                      </a:endParaRPr>
                    </a:p>
                  </a:txBody>
                  <a:tcPr marT="45713" marB="45713" anchor="ctr" horzOverflow="overflow"/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sym typeface="Wingdings 2" pitchFamily="18" charset="2"/>
                        </a:rPr>
                        <a:t>人口普查局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  <a:sym typeface="Wingdings 2" pitchFamily="18" charset="2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Wingdings 2" pitchFamily="18" charset="2"/>
                          <a:hlinkClick r:id="rId2"/>
                        </a:rPr>
                        <a:t>http://www.census.gov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  <a:sym typeface="Wingdings 2" pitchFamily="18" charset="2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sym typeface="Wingdings 2" pitchFamily="18" charset="2"/>
                        </a:rPr>
                        <a:t>人口和家庭等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  <a:sym typeface="Wingdings 2" pitchFamily="18" charset="2"/>
                      </a:endParaRPr>
                    </a:p>
                  </a:txBody>
                  <a:tcPr marT="45713" marB="45713" anchor="ctr" horzOverflow="overflow"/>
                </a:tc>
              </a:tr>
              <a:tr h="974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联邦储备局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 dirty="0" smtClean="0">
                          <a:ln>
                            <a:noFill/>
                          </a:ln>
                          <a:effectLst/>
                          <a:hlinkClick r:id="rId3"/>
                        </a:rPr>
                        <a:t>http://www.bog.frb.fed.us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货币供应、信誉、汇率等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3" marB="45713" anchor="ctr" horzOverflow="overflow"/>
                </a:tc>
              </a:tr>
              <a:tr h="1114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预算编制办公室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 smtClean="0">
                          <a:ln>
                            <a:noFill/>
                          </a:ln>
                          <a:effectLst/>
                          <a:hlinkClick r:id="rId4"/>
                        </a:rPr>
                        <a:t>http://www.whitehouse.gov/omb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财政收入、支出、债券等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3" marB="45713" anchor="ctr" horzOverflow="overflow"/>
                </a:tc>
              </a:tr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商务部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 smtClean="0">
                          <a:ln>
                            <a:noFill/>
                          </a:ln>
                          <a:effectLst/>
                          <a:hlinkClick r:id="rId5"/>
                        </a:rPr>
                        <a:t>http://www.doc.gov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商业、工业等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T="45713" marB="45713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7712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1.5  </a:t>
            </a:r>
            <a:r>
              <a:rPr lang="zh-CN" altLang="en-US" dirty="0"/>
              <a:t>统计数据的质量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统计调查阶段是统计研究的第一步，是直接收集统计数据的阶段。这一阶段统计数据的质量如何，直接影响到整个统计工作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衡量统计数据质量的指标：误差</a:t>
            </a:r>
            <a:endParaRPr lang="en-US" altLang="zh-CN" dirty="0" smtClean="0"/>
          </a:p>
          <a:p>
            <a:r>
              <a:rPr lang="zh-CN" altLang="en-US" dirty="0" smtClean="0"/>
              <a:t>从</a:t>
            </a:r>
            <a:r>
              <a:rPr lang="zh-CN" altLang="en-US" dirty="0"/>
              <a:t>不同角度</a:t>
            </a:r>
            <a:r>
              <a:rPr lang="zh-CN" altLang="en-US" dirty="0" smtClean="0"/>
              <a:t>分类：非</a:t>
            </a:r>
            <a:r>
              <a:rPr lang="zh-CN" altLang="en-US" dirty="0"/>
              <a:t>抽样误差和抽样误差。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84120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数据的误差</a:t>
            </a:r>
          </a:p>
        </p:txBody>
      </p:sp>
      <p:sp>
        <p:nvSpPr>
          <p:cNvPr id="4" name="矩形 3"/>
          <p:cNvSpPr/>
          <p:nvPr/>
        </p:nvSpPr>
        <p:spPr>
          <a:xfrm>
            <a:off x="2987824" y="1319664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rgbClr val="FFC000"/>
                </a:solidFill>
                <a:latin typeface="黑体" pitchFamily="49" charset="-122"/>
                <a:ea typeface="黑体" pitchFamily="49" charset="-122"/>
              </a:rPr>
              <a:t>数据的误差</a:t>
            </a:r>
            <a:endParaRPr lang="zh-CN" altLang="en-US" sz="2000" dirty="0">
              <a:solidFill>
                <a:srgbClr val="FFC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35696" y="2852936"/>
            <a:ext cx="1656184" cy="5760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抽样误差</a:t>
            </a:r>
            <a:endParaRPr lang="zh-CN" altLang="en-US" sz="2000" dirty="0">
              <a:solidFill>
                <a:srgbClr val="FFFF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39952" y="2852936"/>
            <a:ext cx="1656184" cy="5760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非抽样误差</a:t>
            </a:r>
            <a:endParaRPr lang="zh-CN" altLang="en-US" sz="2000" dirty="0">
              <a:solidFill>
                <a:srgbClr val="FFFF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03648" y="4581128"/>
            <a:ext cx="1656184" cy="5760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黑体" pitchFamily="49" charset="-122"/>
                <a:ea typeface="黑体" pitchFamily="49" charset="-122"/>
              </a:rPr>
              <a:t>抽样框误差</a:t>
            </a:r>
            <a:endParaRPr lang="zh-CN" altLang="en-US" sz="20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03848" y="4581128"/>
            <a:ext cx="1656184" cy="5760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回答</a:t>
            </a:r>
            <a:r>
              <a:rPr lang="zh-CN" altLang="en-US" sz="2000" dirty="0" smtClean="0">
                <a:latin typeface="黑体" pitchFamily="49" charset="-122"/>
                <a:ea typeface="黑体" pitchFamily="49" charset="-122"/>
              </a:rPr>
              <a:t>误差</a:t>
            </a:r>
            <a:endParaRPr lang="zh-CN" altLang="en-US" sz="20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004048" y="4581128"/>
            <a:ext cx="1656184" cy="5760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黑体" pitchFamily="49" charset="-122"/>
                <a:ea typeface="黑体" pitchFamily="49" charset="-122"/>
              </a:rPr>
              <a:t>无回答误差</a:t>
            </a:r>
            <a:endParaRPr lang="zh-CN" altLang="en-US" sz="20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804248" y="4581128"/>
            <a:ext cx="1656184" cy="5760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黑体" pitchFamily="49" charset="-122"/>
                <a:ea typeface="黑体" pitchFamily="49" charset="-122"/>
              </a:rPr>
              <a:t>调查员误差</a:t>
            </a:r>
            <a:endParaRPr lang="zh-CN" altLang="en-US" sz="2000" dirty="0"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12" name="肘形连接符 11"/>
          <p:cNvCxnSpPr>
            <a:stCxn id="4" idx="2"/>
            <a:endCxn id="6" idx="0"/>
          </p:cNvCxnSpPr>
          <p:nvPr/>
        </p:nvCxnSpPr>
        <p:spPr>
          <a:xfrm rot="16200000" flipH="1">
            <a:off x="3913376" y="1798268"/>
            <a:ext cx="957208" cy="115212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肘形连接符 13"/>
          <p:cNvCxnSpPr>
            <a:stCxn id="4" idx="2"/>
            <a:endCxn id="5" idx="0"/>
          </p:cNvCxnSpPr>
          <p:nvPr/>
        </p:nvCxnSpPr>
        <p:spPr>
          <a:xfrm rot="5400000">
            <a:off x="2761248" y="1798268"/>
            <a:ext cx="957208" cy="115212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肘形连接符 15"/>
          <p:cNvCxnSpPr>
            <a:stCxn id="6" idx="2"/>
            <a:endCxn id="10" idx="0"/>
          </p:cNvCxnSpPr>
          <p:nvPr/>
        </p:nvCxnSpPr>
        <p:spPr>
          <a:xfrm rot="16200000" flipH="1">
            <a:off x="5724128" y="2672916"/>
            <a:ext cx="1152128" cy="266429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/>
          <p:cNvCxnSpPr>
            <a:stCxn id="6" idx="2"/>
            <a:endCxn id="9" idx="0"/>
          </p:cNvCxnSpPr>
          <p:nvPr/>
        </p:nvCxnSpPr>
        <p:spPr>
          <a:xfrm rot="16200000" flipH="1">
            <a:off x="4824028" y="3573016"/>
            <a:ext cx="1152128" cy="86409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肘形连接符 21"/>
          <p:cNvCxnSpPr>
            <a:stCxn id="6" idx="2"/>
            <a:endCxn id="7" idx="0"/>
          </p:cNvCxnSpPr>
          <p:nvPr/>
        </p:nvCxnSpPr>
        <p:spPr>
          <a:xfrm rot="5400000">
            <a:off x="3023828" y="2636912"/>
            <a:ext cx="1152128" cy="273630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肘形连接符 23"/>
          <p:cNvCxnSpPr>
            <a:stCxn id="6" idx="2"/>
            <a:endCxn id="8" idx="0"/>
          </p:cNvCxnSpPr>
          <p:nvPr/>
        </p:nvCxnSpPr>
        <p:spPr>
          <a:xfrm rot="5400000">
            <a:off x="3923928" y="3537012"/>
            <a:ext cx="1152128" cy="93610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1606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抽样</a:t>
            </a:r>
            <a:r>
              <a:rPr lang="zh-CN" altLang="en-US" dirty="0" smtClean="0"/>
              <a:t>误差（</a:t>
            </a:r>
            <a:r>
              <a:rPr lang="en-US" altLang="zh-CN" dirty="0" smtClean="0"/>
              <a:t>sampling error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抽样误差是利用样本推断总体时产生的误差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抽样</a:t>
            </a:r>
            <a:r>
              <a:rPr lang="zh-CN" altLang="en-US" dirty="0"/>
              <a:t>的</a:t>
            </a:r>
            <a:r>
              <a:rPr lang="zh-CN" altLang="en-US" dirty="0">
                <a:solidFill>
                  <a:srgbClr val="FF0000"/>
                </a:solidFill>
              </a:rPr>
              <a:t>随机性</a:t>
            </a:r>
            <a:r>
              <a:rPr lang="zh-CN" altLang="en-US" dirty="0"/>
              <a:t>所带来的误差，对于任何一个随机样本来讲都不是</a:t>
            </a:r>
            <a:r>
              <a:rPr lang="zh-CN" altLang="en-US" dirty="0">
                <a:solidFill>
                  <a:srgbClr val="FF0000"/>
                </a:solidFill>
              </a:rPr>
              <a:t>不可避免</a:t>
            </a:r>
            <a:r>
              <a:rPr lang="zh-CN" altLang="en-US" dirty="0"/>
              <a:t>的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但是</a:t>
            </a:r>
            <a:r>
              <a:rPr lang="zh-CN" altLang="en-US" dirty="0" smtClean="0">
                <a:solidFill>
                  <a:srgbClr val="FF0000"/>
                </a:solidFill>
              </a:rPr>
              <a:t>可以</a:t>
            </a:r>
            <a:r>
              <a:rPr lang="zh-CN" altLang="en-US" dirty="0">
                <a:solidFill>
                  <a:srgbClr val="FF0000"/>
                </a:solidFill>
              </a:rPr>
              <a:t>计量、可以控制</a:t>
            </a:r>
            <a:r>
              <a:rPr lang="zh-CN" altLang="en-US" dirty="0"/>
              <a:t>的。</a:t>
            </a:r>
          </a:p>
          <a:p>
            <a:r>
              <a:rPr lang="zh-CN" altLang="en-US" dirty="0" smtClean="0"/>
              <a:t>影响抽样误差的因素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样本量</a:t>
            </a:r>
            <a:r>
              <a:rPr lang="zh-CN" altLang="en-US" dirty="0"/>
              <a:t>的大小</a:t>
            </a:r>
          </a:p>
          <a:p>
            <a:pPr lvl="1"/>
            <a:r>
              <a:rPr lang="zh-CN" altLang="en-US" dirty="0"/>
              <a:t>总体的</a:t>
            </a:r>
            <a:r>
              <a:rPr lang="zh-CN" altLang="en-US" dirty="0" smtClean="0"/>
              <a:t>变异性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28719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非抽样</a:t>
            </a:r>
            <a:r>
              <a:rPr lang="zh-CN" altLang="en-US" dirty="0" smtClean="0"/>
              <a:t>误差（</a:t>
            </a:r>
            <a:r>
              <a:rPr lang="en-US" altLang="zh-CN" dirty="0" smtClean="0"/>
              <a:t>non-sampling error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相对于抽样误差而言</a:t>
            </a:r>
          </a:p>
          <a:p>
            <a:r>
              <a:rPr lang="zh-CN" altLang="en-US" dirty="0"/>
              <a:t>除抽样误差之外的，由于其他原因造成的样本观察结果与总体真值之间的差异</a:t>
            </a:r>
          </a:p>
          <a:p>
            <a:r>
              <a:rPr lang="zh-CN" altLang="en-US" dirty="0"/>
              <a:t>存在于所有的调查之中</a:t>
            </a:r>
          </a:p>
          <a:p>
            <a:pPr lvl="1"/>
            <a:r>
              <a:rPr lang="zh-CN" altLang="en-US" dirty="0" smtClean="0"/>
              <a:t>非</a:t>
            </a:r>
            <a:r>
              <a:rPr lang="zh-CN" altLang="en-US" dirty="0"/>
              <a:t>抽样误差的产生贯穿在调查的每一个环节，任何一个环节出错都有可能导致非抽样误差增加而使数据失真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rgbClr val="FF0000"/>
                </a:solidFill>
              </a:rPr>
              <a:t>平时</a:t>
            </a:r>
            <a:r>
              <a:rPr lang="zh-CN" altLang="en-US" dirty="0">
                <a:solidFill>
                  <a:srgbClr val="FF0000"/>
                </a:solidFill>
              </a:rPr>
              <a:t>说的控制误差主要指的就是控制非抽样</a:t>
            </a:r>
            <a:r>
              <a:rPr lang="zh-CN" altLang="en-US" dirty="0" smtClean="0">
                <a:solidFill>
                  <a:srgbClr val="FF0000"/>
                </a:solidFill>
              </a:rPr>
              <a:t>误差</a:t>
            </a:r>
            <a:r>
              <a:rPr lang="zh-CN" altLang="en-US" dirty="0" smtClean="0"/>
              <a:t> </a:t>
            </a:r>
            <a:endParaRPr lang="zh-CN" altLang="en-US" dirty="0"/>
          </a:p>
          <a:p>
            <a:r>
              <a:rPr lang="zh-CN" altLang="en-US" dirty="0" smtClean="0"/>
              <a:t>有</a:t>
            </a:r>
            <a:r>
              <a:rPr lang="zh-CN" altLang="en-US" dirty="0"/>
              <a:t>抽样框误差、回答误差、无回答误差、调查员误差、</a:t>
            </a:r>
            <a:r>
              <a:rPr lang="zh-CN" altLang="en-US" dirty="0" smtClean="0"/>
              <a:t>测量误差等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822772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从理论上讲，抽样误差是可以避免的</a:t>
            </a:r>
            <a:endParaRPr lang="en-US" altLang="zh-CN" dirty="0" smtClean="0"/>
          </a:p>
          <a:p>
            <a:pPr lvl="1"/>
            <a:r>
              <a:rPr lang="zh-CN" altLang="en-US" dirty="0"/>
              <a:t>调查员的挑选</a:t>
            </a:r>
          </a:p>
          <a:p>
            <a:pPr lvl="1"/>
            <a:r>
              <a:rPr lang="zh-CN" altLang="en-US" dirty="0"/>
              <a:t>调查员的培训</a:t>
            </a:r>
          </a:p>
          <a:p>
            <a:pPr lvl="1"/>
            <a:r>
              <a:rPr lang="zh-CN" altLang="en-US" dirty="0"/>
              <a:t>督导员的调查专业水平</a:t>
            </a:r>
          </a:p>
          <a:p>
            <a:pPr lvl="1"/>
            <a:r>
              <a:rPr lang="zh-CN" altLang="en-US" dirty="0"/>
              <a:t>调查过程控制</a:t>
            </a:r>
          </a:p>
          <a:p>
            <a:pPr lvl="2"/>
            <a:r>
              <a:rPr lang="zh-CN" altLang="en-US" dirty="0"/>
              <a:t>调查结果进行检验、评估</a:t>
            </a:r>
          </a:p>
          <a:p>
            <a:pPr lvl="2"/>
            <a:r>
              <a:rPr lang="zh-CN" altLang="en-US" dirty="0"/>
              <a:t>现场调查人员进行奖惩的</a:t>
            </a:r>
            <a:r>
              <a:rPr lang="zh-CN" altLang="en-US" dirty="0" smtClean="0"/>
              <a:t>制度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08220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数据来源与数据质量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1936</a:t>
            </a:r>
            <a:r>
              <a:rPr lang="zh-CN" altLang="en-US" dirty="0"/>
              <a:t>年，罗斯福和兰登竞选总统。</a:t>
            </a:r>
            <a:r>
              <a:rPr lang="en-US" altLang="zh-CN" dirty="0"/>
              <a:t>《</a:t>
            </a:r>
            <a:r>
              <a:rPr lang="zh-CN" altLang="en-US" dirty="0"/>
              <a:t>文学摘要</a:t>
            </a:r>
            <a:r>
              <a:rPr lang="en-US" altLang="zh-CN" dirty="0"/>
              <a:t>》</a:t>
            </a:r>
            <a:r>
              <a:rPr lang="zh-CN" altLang="en-US" dirty="0"/>
              <a:t>调查了</a:t>
            </a:r>
            <a:r>
              <a:rPr lang="en-US" altLang="zh-CN" dirty="0"/>
              <a:t>240</a:t>
            </a:r>
            <a:r>
              <a:rPr lang="zh-CN" altLang="en-US" dirty="0"/>
              <a:t>万人，预测兰登以</a:t>
            </a:r>
            <a:r>
              <a:rPr lang="en-US" altLang="zh-CN" dirty="0"/>
              <a:t>57%</a:t>
            </a:r>
            <a:r>
              <a:rPr lang="zh-CN" altLang="en-US" dirty="0"/>
              <a:t>对</a:t>
            </a:r>
            <a:r>
              <a:rPr lang="en-US" altLang="zh-CN" dirty="0"/>
              <a:t>43%</a:t>
            </a:r>
            <a:r>
              <a:rPr lang="zh-CN" altLang="en-US" dirty="0"/>
              <a:t>获胜；</a:t>
            </a:r>
            <a:r>
              <a:rPr lang="en-US" altLang="zh-CN" dirty="0"/>
              <a:t>Gallup</a:t>
            </a:r>
            <a:r>
              <a:rPr lang="zh-CN" altLang="en-US" dirty="0"/>
              <a:t>（盖洛普）调查了</a:t>
            </a:r>
            <a:r>
              <a:rPr lang="en-US" altLang="zh-CN" dirty="0"/>
              <a:t>50000</a:t>
            </a:r>
            <a:r>
              <a:rPr lang="zh-CN" altLang="en-US" dirty="0"/>
              <a:t>人，结论是罗斯福以</a:t>
            </a:r>
            <a:r>
              <a:rPr lang="en-US" altLang="zh-CN" dirty="0"/>
              <a:t>56%</a:t>
            </a:r>
            <a:r>
              <a:rPr lang="zh-CN" altLang="en-US" dirty="0"/>
              <a:t>获胜。实际结果是罗斯福以</a:t>
            </a:r>
            <a:r>
              <a:rPr lang="en-US" altLang="zh-CN" dirty="0"/>
              <a:t>62%</a:t>
            </a:r>
            <a:r>
              <a:rPr lang="zh-CN" altLang="en-US" dirty="0"/>
              <a:t>获胜。</a:t>
            </a:r>
          </a:p>
          <a:p>
            <a:r>
              <a:rPr lang="en-US" altLang="zh-CN" dirty="0"/>
              <a:t>1952</a:t>
            </a:r>
            <a:r>
              <a:rPr lang="zh-CN" altLang="en-US" dirty="0"/>
              <a:t>年至</a:t>
            </a:r>
            <a:r>
              <a:rPr lang="en-US" altLang="zh-CN" dirty="0"/>
              <a:t>1988</a:t>
            </a:r>
            <a:r>
              <a:rPr lang="zh-CN" altLang="en-US" dirty="0"/>
              <a:t>年，</a:t>
            </a:r>
            <a:r>
              <a:rPr lang="en-US" altLang="zh-CN" dirty="0"/>
              <a:t>Gallup</a:t>
            </a:r>
            <a:r>
              <a:rPr lang="zh-CN" altLang="en-US" dirty="0"/>
              <a:t>公司在每次调查中只抽取</a:t>
            </a:r>
            <a:r>
              <a:rPr lang="en-US" altLang="zh-CN" dirty="0"/>
              <a:t>3439</a:t>
            </a:r>
            <a:r>
              <a:rPr lang="zh-CN" altLang="en-US" dirty="0"/>
              <a:t>至</a:t>
            </a:r>
            <a:r>
              <a:rPr lang="en-US" altLang="zh-CN" dirty="0"/>
              <a:t>8144</a:t>
            </a:r>
            <a:r>
              <a:rPr lang="zh-CN" altLang="en-US" dirty="0"/>
              <a:t>人，实际预测误差在</a:t>
            </a:r>
            <a:r>
              <a:rPr lang="en-US" altLang="zh-CN" dirty="0"/>
              <a:t>0.2</a:t>
            </a:r>
            <a:r>
              <a:rPr lang="zh-CN" altLang="en-US" dirty="0"/>
              <a:t>至</a:t>
            </a:r>
            <a:r>
              <a:rPr lang="en-US" altLang="zh-CN" dirty="0" smtClean="0"/>
              <a:t>4.4</a:t>
            </a:r>
            <a:r>
              <a:rPr lang="zh-CN" altLang="en-US" dirty="0" smtClean="0"/>
              <a:t>个</a:t>
            </a:r>
            <a:r>
              <a:rPr lang="zh-CN" altLang="en-US" dirty="0"/>
              <a:t>百分点之间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134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数据来源与数据质量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/>
              <a:t>第二次世界大战期间，美国国家民意调查</a:t>
            </a:r>
            <a:r>
              <a:rPr lang="zh-CN" altLang="en-US" dirty="0" smtClean="0"/>
              <a:t>中心派</a:t>
            </a:r>
            <a:r>
              <a:rPr lang="zh-CN" altLang="en-US" dirty="0"/>
              <a:t>两组调查人员对一个南方城市的</a:t>
            </a:r>
            <a:r>
              <a:rPr lang="en-US" altLang="zh-CN" dirty="0"/>
              <a:t>500</a:t>
            </a:r>
            <a:r>
              <a:rPr lang="zh-CN" altLang="en-US" dirty="0"/>
              <a:t>名黑人进行提问，一组调查人员由白人组成，另一组由黑人组成</a:t>
            </a:r>
            <a:r>
              <a:rPr lang="zh-CN" altLang="en-US" dirty="0" smtClean="0"/>
              <a:t>。</a:t>
            </a:r>
            <a:r>
              <a:rPr lang="en-US" altLang="zh-CN" dirty="0" smtClean="0"/>
              <a:t>3</a:t>
            </a:r>
            <a:r>
              <a:rPr lang="zh-CN" altLang="en-US" dirty="0"/>
              <a:t>个问题：</a:t>
            </a:r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“</a:t>
            </a:r>
            <a:r>
              <a:rPr lang="zh-CN" altLang="en-US" dirty="0"/>
              <a:t>如果日本占领美国，你认为黑人的境况会得到改善还是变得更糟？”</a:t>
            </a:r>
          </a:p>
          <a:p>
            <a:pPr lvl="2"/>
            <a:r>
              <a:rPr lang="zh-CN" altLang="en-US" dirty="0" smtClean="0"/>
              <a:t>黑人组中</a:t>
            </a:r>
            <a:r>
              <a:rPr lang="zh-CN" altLang="en-US" dirty="0"/>
              <a:t>，</a:t>
            </a:r>
            <a:r>
              <a:rPr lang="en-US" altLang="zh-CN" dirty="0"/>
              <a:t>9</a:t>
            </a:r>
            <a:r>
              <a:rPr lang="zh-CN" altLang="en-US" dirty="0"/>
              <a:t>％的被调查者回答</a:t>
            </a:r>
            <a:r>
              <a:rPr lang="zh-CN" altLang="en-US" dirty="0" smtClean="0"/>
              <a:t>“变好”，</a:t>
            </a:r>
            <a:r>
              <a:rPr lang="en-US" altLang="zh-CN" dirty="0"/>
              <a:t>25</a:t>
            </a:r>
            <a:r>
              <a:rPr lang="zh-CN" altLang="en-US" dirty="0"/>
              <a:t>％回答“变坏”</a:t>
            </a:r>
            <a:r>
              <a:rPr lang="zh-CN" altLang="en-US" dirty="0" smtClean="0"/>
              <a:t>；白人组中，</a:t>
            </a:r>
            <a:r>
              <a:rPr lang="en-US" altLang="zh-CN" dirty="0" smtClean="0"/>
              <a:t>2</a:t>
            </a:r>
            <a:r>
              <a:rPr lang="zh-CN" altLang="en-US" dirty="0"/>
              <a:t>％回答“变好”，</a:t>
            </a:r>
            <a:r>
              <a:rPr lang="en-US" altLang="zh-CN" dirty="0"/>
              <a:t>45</a:t>
            </a:r>
            <a:r>
              <a:rPr lang="zh-CN" altLang="en-US" dirty="0"/>
              <a:t>％回答变坏。</a:t>
            </a:r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用</a:t>
            </a:r>
            <a:r>
              <a:rPr lang="zh-CN" altLang="en-US" dirty="0"/>
              <a:t>“纳粹分子”代替“日本”，两组的结果大体相同。</a:t>
            </a:r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“</a:t>
            </a:r>
            <a:r>
              <a:rPr lang="zh-CN" altLang="en-US" dirty="0"/>
              <a:t>你认为目前致力于打败轴心国比在本国内进一步推进民主更重要吗？”</a:t>
            </a:r>
          </a:p>
          <a:p>
            <a:pPr lvl="2"/>
            <a:r>
              <a:rPr lang="zh-CN" altLang="en-US" dirty="0" smtClean="0"/>
              <a:t>黑人组中</a:t>
            </a:r>
            <a:r>
              <a:rPr lang="zh-CN" altLang="en-US" dirty="0"/>
              <a:t>，选择“打败轴心国”的比例是</a:t>
            </a:r>
            <a:r>
              <a:rPr lang="en-US" altLang="zh-CN" dirty="0"/>
              <a:t>39</a:t>
            </a:r>
            <a:r>
              <a:rPr lang="zh-CN" altLang="en-US" dirty="0" smtClean="0"/>
              <a:t>％，而白人组则</a:t>
            </a:r>
            <a:r>
              <a:rPr lang="zh-CN" altLang="en-US" dirty="0"/>
              <a:t>是</a:t>
            </a:r>
            <a:r>
              <a:rPr lang="en-US" altLang="zh-CN" dirty="0"/>
              <a:t>62</a:t>
            </a:r>
            <a:r>
              <a:rPr lang="zh-CN" altLang="en-US" dirty="0"/>
              <a:t>％。</a:t>
            </a:r>
          </a:p>
          <a:p>
            <a:r>
              <a:rPr lang="zh-CN" altLang="en-US" dirty="0"/>
              <a:t>是什么原因造成了调查结果的差异</a:t>
            </a:r>
            <a:r>
              <a:rPr lang="zh-CN" altLang="en-US" dirty="0" smtClean="0"/>
              <a:t>呢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83551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1.6</a:t>
            </a:r>
            <a:r>
              <a:rPr lang="zh-CN" altLang="en-US" dirty="0" smtClean="0"/>
              <a:t>统计学</a:t>
            </a:r>
            <a:r>
              <a:rPr lang="zh-CN" altLang="en-US" dirty="0"/>
              <a:t>的基本</a:t>
            </a:r>
            <a:r>
              <a:rPr lang="zh-CN" altLang="en-US" dirty="0" smtClean="0"/>
              <a:t>概念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描述统计与推断统计</a:t>
            </a:r>
            <a:endParaRPr lang="en-US" altLang="zh-CN" dirty="0" smtClean="0"/>
          </a:p>
          <a:p>
            <a:r>
              <a:rPr lang="zh-CN" altLang="en-US" dirty="0" smtClean="0"/>
              <a:t>统计总体与总体单位</a:t>
            </a:r>
            <a:endParaRPr lang="en-US" altLang="zh-CN" dirty="0" smtClean="0"/>
          </a:p>
          <a:p>
            <a:r>
              <a:rPr lang="zh-CN" altLang="en-US" dirty="0" smtClean="0"/>
              <a:t>样本与样本容量</a:t>
            </a:r>
            <a:endParaRPr lang="en-US" altLang="zh-CN" dirty="0" smtClean="0"/>
          </a:p>
          <a:p>
            <a:r>
              <a:rPr lang="zh-CN" altLang="en-US" dirty="0"/>
              <a:t>统计标志</a:t>
            </a:r>
            <a:endParaRPr lang="en-US" altLang="zh-CN" dirty="0" smtClean="0"/>
          </a:p>
          <a:p>
            <a:r>
              <a:rPr lang="zh-CN" altLang="en-US" dirty="0" smtClean="0"/>
              <a:t>变量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972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1.1 </a:t>
            </a:r>
            <a:r>
              <a:rPr lang="zh-CN" altLang="en-US" dirty="0" smtClean="0"/>
              <a:t>统计数据与统计学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统计学是“数据的科学”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统计学是一门收集、整理、显示和分析统计数据的科学，其目的是探索数据内在的数量规律性。</a:t>
            </a:r>
            <a:endParaRPr lang="en-US" altLang="zh-CN" dirty="0" smtClean="0"/>
          </a:p>
          <a:p>
            <a:pPr lvl="2"/>
            <a:r>
              <a:rPr lang="zh-CN" altLang="en-US" dirty="0"/>
              <a:t>数据搜集：取得</a:t>
            </a:r>
            <a:r>
              <a:rPr lang="zh-CN" altLang="en-US" dirty="0" smtClean="0"/>
              <a:t>数据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数据分析</a:t>
            </a:r>
            <a:r>
              <a:rPr lang="zh-CN" altLang="en-US" dirty="0"/>
              <a:t>：分析</a:t>
            </a:r>
            <a:r>
              <a:rPr lang="zh-CN" altLang="en-US" dirty="0" smtClean="0"/>
              <a:t>数据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数据</a:t>
            </a:r>
            <a:r>
              <a:rPr lang="zh-CN" altLang="en-US" dirty="0"/>
              <a:t>表述：图表展示</a:t>
            </a:r>
            <a:r>
              <a:rPr lang="zh-CN" altLang="en-US" dirty="0" smtClean="0"/>
              <a:t>数据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数据解释</a:t>
            </a:r>
            <a:r>
              <a:rPr lang="zh-CN" altLang="en-US" dirty="0"/>
              <a:t>：结果的</a:t>
            </a:r>
            <a:r>
              <a:rPr lang="zh-CN" altLang="en-US" dirty="0" smtClean="0"/>
              <a:t>说明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统计学是由</a:t>
            </a:r>
            <a:r>
              <a:rPr lang="zh-CN" altLang="en-US" dirty="0"/>
              <a:t>收集、整理、显示和分析统计数据</a:t>
            </a:r>
            <a:r>
              <a:rPr lang="zh-CN" altLang="en-US" dirty="0" smtClean="0"/>
              <a:t>的方法组成的，这些方法来源于对统计数据的研究，目的也在于对统计数据的研究。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78050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统计总体与总体单位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统计总体简称</a:t>
            </a:r>
            <a:r>
              <a:rPr lang="zh-CN" altLang="en-US" dirty="0" smtClean="0"/>
              <a:t>总体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根据</a:t>
            </a:r>
            <a:r>
              <a:rPr lang="zh-CN" altLang="en-US" dirty="0"/>
              <a:t>统计任务</a:t>
            </a:r>
            <a:r>
              <a:rPr lang="zh-CN" altLang="en-US" dirty="0" smtClean="0"/>
              <a:t>要求确定</a:t>
            </a:r>
            <a:r>
              <a:rPr lang="zh-CN" altLang="en-US" dirty="0"/>
              <a:t>的，由客观存在的，在同一性质基础上结合起来的许多个别事物的集合或整体。</a:t>
            </a:r>
          </a:p>
          <a:p>
            <a:r>
              <a:rPr lang="zh-CN" altLang="en-US" dirty="0"/>
              <a:t>总体单位（</a:t>
            </a:r>
            <a:r>
              <a:rPr lang="en-US" altLang="zh-CN" dirty="0"/>
              <a:t>unit</a:t>
            </a:r>
            <a:r>
              <a:rPr lang="zh-CN" altLang="en-US" dirty="0" smtClean="0"/>
              <a:t>）（又</a:t>
            </a:r>
            <a:r>
              <a:rPr lang="zh-CN" altLang="en-US" dirty="0"/>
              <a:t>称</a:t>
            </a:r>
            <a:r>
              <a:rPr lang="zh-CN" altLang="en-US" dirty="0" smtClean="0"/>
              <a:t>单位）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是</a:t>
            </a:r>
            <a:r>
              <a:rPr lang="zh-CN" altLang="en-US" dirty="0"/>
              <a:t>指构成总体的个别事物（或个体）。</a:t>
            </a:r>
          </a:p>
          <a:p>
            <a:pPr lvl="2"/>
            <a:r>
              <a:rPr lang="zh-CN" altLang="en-US" dirty="0"/>
              <a:t>要了解某一地区国有工业企业的生产经营</a:t>
            </a:r>
            <a:r>
              <a:rPr lang="zh-CN" altLang="en-US" dirty="0" smtClean="0"/>
              <a:t>情况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总体</a:t>
            </a:r>
            <a:r>
              <a:rPr lang="zh-CN" altLang="en-US" dirty="0"/>
              <a:t>是该地区的全部国有工业企业，每一个国有工业企业是总体单位。</a:t>
            </a:r>
          </a:p>
          <a:p>
            <a:pPr lvl="2"/>
            <a:r>
              <a:rPr lang="zh-CN" altLang="en-US" dirty="0"/>
              <a:t>再如，我们在网上看到，某地区电力系统职工的查表员工年薪达到</a:t>
            </a:r>
            <a:r>
              <a:rPr lang="en-US" altLang="zh-CN" dirty="0"/>
              <a:t>12</a:t>
            </a:r>
            <a:r>
              <a:rPr lang="zh-CN" altLang="en-US" dirty="0"/>
              <a:t>万，我们可以针对该电力企业职工的工资情况进行实际</a:t>
            </a:r>
            <a:r>
              <a:rPr lang="zh-CN" altLang="en-US" dirty="0" smtClean="0"/>
              <a:t>调查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此时</a:t>
            </a:r>
            <a:r>
              <a:rPr lang="zh-CN" altLang="en-US" dirty="0"/>
              <a:t>总体就是该电力企业的所有职工，总体单位就是每一位职工。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11749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总体和总体单位是可以变换的。</a:t>
            </a:r>
          </a:p>
          <a:p>
            <a:pPr lvl="1"/>
            <a:r>
              <a:rPr lang="zh-CN" altLang="en-US" dirty="0" smtClean="0"/>
              <a:t>总体</a:t>
            </a:r>
            <a:r>
              <a:rPr lang="zh-CN" altLang="en-US" dirty="0"/>
              <a:t>和单位的概念是相对而言的，随着研究目的的不同，总体范围不同而互相变换。同一个研究对象，在一种情况下为总体，但在另一种情况下又可能变成单位。</a:t>
            </a:r>
          </a:p>
          <a:p>
            <a:r>
              <a:rPr lang="zh-CN" altLang="en-US" dirty="0" smtClean="0"/>
              <a:t>总体</a:t>
            </a:r>
            <a:r>
              <a:rPr lang="zh-CN" altLang="en-US" dirty="0"/>
              <a:t>可分为无限总体和</a:t>
            </a:r>
            <a:r>
              <a:rPr lang="zh-CN" altLang="en-US" dirty="0" smtClean="0"/>
              <a:t>有限总体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68346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总体的特点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ea"/>
              <a:buAutoNum type="circleNumDbPlain"/>
            </a:pPr>
            <a:r>
              <a:rPr lang="zh-CN" altLang="en-US" dirty="0" smtClean="0"/>
              <a:t>同质性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即</a:t>
            </a:r>
            <a:r>
              <a:rPr lang="zh-CN" altLang="en-US" dirty="0"/>
              <a:t>构成总体的各单位必需在某一方面性质相同。</a:t>
            </a:r>
          </a:p>
          <a:p>
            <a:pPr marL="514350" indent="-514350">
              <a:buFont typeface="+mj-ea"/>
              <a:buAutoNum type="circleNumDbPlain"/>
            </a:pPr>
            <a:r>
              <a:rPr lang="zh-CN" altLang="en-US" dirty="0" smtClean="0"/>
              <a:t>大量性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即</a:t>
            </a:r>
            <a:r>
              <a:rPr lang="zh-CN" altLang="en-US" dirty="0"/>
              <a:t>总体应该由为数众多的单位构成。</a:t>
            </a:r>
          </a:p>
          <a:p>
            <a:pPr marL="514350" indent="-514350">
              <a:buFont typeface="+mj-ea"/>
              <a:buAutoNum type="circleNumDbPlain"/>
            </a:pPr>
            <a:r>
              <a:rPr lang="zh-CN" altLang="en-US" dirty="0" smtClean="0"/>
              <a:t>差异性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即</a:t>
            </a:r>
            <a:r>
              <a:rPr lang="zh-CN" altLang="en-US" dirty="0"/>
              <a:t>构成总体的各单位除了某一方面或几方面性质相同以外，必须在其他方面存在着差别，这是统计的必要条件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总体</a:t>
            </a:r>
            <a:r>
              <a:rPr lang="zh-CN" altLang="en-US" dirty="0"/>
              <a:t>的同质性是问题研究的基础，而变异性是问题研究的本体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85771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练习：写出各问题</a:t>
            </a:r>
            <a:r>
              <a:rPr lang="zh-CN" altLang="en-US" dirty="0"/>
              <a:t>的总体</a:t>
            </a:r>
            <a:r>
              <a:rPr lang="zh-CN" altLang="en-US" dirty="0" smtClean="0"/>
              <a:t>和单位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研究全国乡镇企业的发展情况</a:t>
            </a:r>
          </a:p>
          <a:p>
            <a:pPr lvl="1"/>
            <a:r>
              <a:rPr lang="zh-CN" altLang="en-US" dirty="0" smtClean="0"/>
              <a:t>总体</a:t>
            </a:r>
            <a:r>
              <a:rPr lang="zh-CN" altLang="en-US" dirty="0"/>
              <a:t>：全国所有的乡镇企业</a:t>
            </a:r>
          </a:p>
          <a:p>
            <a:pPr lvl="1"/>
            <a:r>
              <a:rPr lang="zh-CN" altLang="en-US" dirty="0" smtClean="0"/>
              <a:t>总体</a:t>
            </a:r>
            <a:r>
              <a:rPr lang="zh-CN" altLang="en-US" dirty="0"/>
              <a:t>单位：每一个乡镇企业</a:t>
            </a:r>
          </a:p>
          <a:p>
            <a:r>
              <a:rPr lang="zh-CN" altLang="en-US" dirty="0" smtClean="0"/>
              <a:t>调查</a:t>
            </a:r>
            <a:r>
              <a:rPr lang="zh-CN" altLang="en-US" dirty="0"/>
              <a:t>了解全省的工业总产值</a:t>
            </a:r>
          </a:p>
          <a:p>
            <a:pPr lvl="1"/>
            <a:r>
              <a:rPr lang="zh-CN" altLang="en-US" dirty="0" smtClean="0"/>
              <a:t>总体</a:t>
            </a:r>
            <a:r>
              <a:rPr lang="zh-CN" altLang="en-US" dirty="0"/>
              <a:t>：全省所有的工业企业</a:t>
            </a:r>
          </a:p>
          <a:p>
            <a:pPr lvl="1"/>
            <a:r>
              <a:rPr lang="zh-CN" altLang="en-US" dirty="0" smtClean="0"/>
              <a:t>总体</a:t>
            </a:r>
            <a:r>
              <a:rPr lang="zh-CN" altLang="en-US" dirty="0"/>
              <a:t>单位：每一个工业企业</a:t>
            </a:r>
          </a:p>
          <a:p>
            <a:r>
              <a:rPr lang="zh-CN" altLang="en-US" dirty="0" smtClean="0"/>
              <a:t>研究</a:t>
            </a:r>
            <a:r>
              <a:rPr lang="zh-CN" altLang="en-US" dirty="0"/>
              <a:t>某县的粮食亩产水平</a:t>
            </a:r>
          </a:p>
          <a:p>
            <a:pPr lvl="1"/>
            <a:r>
              <a:rPr lang="zh-CN" altLang="en-US" dirty="0" smtClean="0"/>
              <a:t>总体：该</a:t>
            </a:r>
            <a:r>
              <a:rPr lang="zh-CN" altLang="en-US" dirty="0"/>
              <a:t>县所有的播种面积</a:t>
            </a:r>
          </a:p>
          <a:p>
            <a:pPr lvl="1"/>
            <a:r>
              <a:rPr lang="zh-CN" altLang="en-US" dirty="0" smtClean="0"/>
              <a:t>总体</a:t>
            </a:r>
            <a:r>
              <a:rPr lang="zh-CN" altLang="en-US" dirty="0"/>
              <a:t>单位：该县每一亩</a:t>
            </a:r>
            <a:r>
              <a:rPr lang="zh-CN" altLang="en-US" dirty="0" smtClean="0"/>
              <a:t>土地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82488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样本（</a:t>
            </a:r>
            <a:r>
              <a:rPr lang="en-US" altLang="zh-CN" dirty="0" smtClean="0"/>
              <a:t>sample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样本是指按照随机原则从</a:t>
            </a:r>
            <a:r>
              <a:rPr lang="zh-CN" altLang="en-US" dirty="0">
                <a:solidFill>
                  <a:srgbClr val="FF0000"/>
                </a:solidFill>
              </a:rPr>
              <a:t>同质总体</a:t>
            </a:r>
            <a:r>
              <a:rPr lang="zh-CN" altLang="en-US" dirty="0"/>
              <a:t>中抽选出来的那部分单位组成的</a:t>
            </a:r>
            <a:r>
              <a:rPr lang="zh-CN" altLang="en-US" dirty="0">
                <a:solidFill>
                  <a:srgbClr val="FF0000"/>
                </a:solidFill>
              </a:rPr>
              <a:t>小的总体</a:t>
            </a:r>
            <a:r>
              <a:rPr lang="zh-CN" altLang="en-US" dirty="0"/>
              <a:t>，是统计推断的基础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样本</a:t>
            </a:r>
            <a:r>
              <a:rPr lang="zh-CN" altLang="en-US" dirty="0"/>
              <a:t>也是由一定数量的单位构成，样本所包含单位的数量称为</a:t>
            </a:r>
            <a:r>
              <a:rPr lang="zh-CN" altLang="en-US" dirty="0" smtClean="0">
                <a:solidFill>
                  <a:srgbClr val="FF0000"/>
                </a:solidFill>
              </a:rPr>
              <a:t>样本容量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pPr lvl="1"/>
            <a:r>
              <a:rPr lang="zh-CN" altLang="en-US" dirty="0" smtClean="0"/>
              <a:t>比如</a:t>
            </a:r>
            <a:r>
              <a:rPr lang="zh-CN" altLang="en-US" dirty="0"/>
              <a:t>，我们按照随机原则从河南</a:t>
            </a:r>
            <a:r>
              <a:rPr lang="en-US" altLang="zh-CN" dirty="0" smtClean="0"/>
              <a:t>50</a:t>
            </a:r>
            <a:r>
              <a:rPr lang="zh-CN" altLang="en-US" dirty="0" smtClean="0"/>
              <a:t>所</a:t>
            </a:r>
            <a:r>
              <a:rPr lang="zh-CN" altLang="en-US" dirty="0"/>
              <a:t>高校中</a:t>
            </a:r>
            <a:r>
              <a:rPr lang="zh-CN" altLang="en-US" dirty="0" smtClean="0"/>
              <a:t>选出</a:t>
            </a:r>
            <a:r>
              <a:rPr lang="en-US" altLang="zh-CN" dirty="0" smtClean="0"/>
              <a:t>10</a:t>
            </a:r>
            <a:r>
              <a:rPr lang="zh-CN" altLang="en-US" dirty="0"/>
              <a:t>所高校进行“大学生普通话使用情况调查”，这</a:t>
            </a:r>
            <a:r>
              <a:rPr lang="en-US" altLang="zh-CN" dirty="0"/>
              <a:t>10</a:t>
            </a:r>
            <a:r>
              <a:rPr lang="zh-CN" altLang="en-US" dirty="0"/>
              <a:t>所高校就是一个样本。</a:t>
            </a:r>
          </a:p>
          <a:p>
            <a:r>
              <a:rPr lang="zh-CN" altLang="en-US" dirty="0" smtClean="0"/>
              <a:t>样本</a:t>
            </a:r>
            <a:r>
              <a:rPr lang="zh-CN" altLang="en-US" dirty="0"/>
              <a:t>是抽样调查中使用的概念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38320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统计标志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总体各单位普遍</a:t>
            </a:r>
            <a:r>
              <a:rPr lang="zh-CN" altLang="en-US" dirty="0" smtClean="0"/>
              <a:t>具有的</a:t>
            </a:r>
            <a:r>
              <a:rPr lang="zh-CN" altLang="en-US" dirty="0"/>
              <a:t>属性或特征</a:t>
            </a:r>
          </a:p>
          <a:p>
            <a:pPr lvl="1"/>
            <a:r>
              <a:rPr lang="zh-CN" altLang="en-US" dirty="0" smtClean="0"/>
              <a:t>例</a:t>
            </a:r>
            <a:r>
              <a:rPr lang="zh-CN" altLang="en-US" dirty="0"/>
              <a:t>：</a:t>
            </a:r>
            <a:r>
              <a:rPr lang="zh-CN" altLang="en-US" dirty="0" smtClean="0"/>
              <a:t>调查某</a:t>
            </a:r>
            <a:r>
              <a:rPr lang="zh-CN" altLang="en-US" dirty="0"/>
              <a:t>高校</a:t>
            </a:r>
            <a:r>
              <a:rPr lang="zh-CN" altLang="en-US" dirty="0" smtClean="0"/>
              <a:t>大学生</a:t>
            </a:r>
            <a:r>
              <a:rPr lang="zh-CN" altLang="en-US" dirty="0"/>
              <a:t>的平均月支出。</a:t>
            </a:r>
          </a:p>
          <a:p>
            <a:pPr lvl="2"/>
            <a:r>
              <a:rPr lang="zh-CN" altLang="en-US" dirty="0" smtClean="0"/>
              <a:t>标志</a:t>
            </a:r>
            <a:r>
              <a:rPr lang="zh-CN" altLang="en-US" dirty="0"/>
              <a:t>：性别  年龄  月支出</a:t>
            </a:r>
            <a:r>
              <a:rPr lang="zh-CN" altLang="en-US" dirty="0" smtClean="0"/>
              <a:t>额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115940"/>
              </p:ext>
            </p:extLst>
          </p:nvPr>
        </p:nvGraphicFramePr>
        <p:xfrm>
          <a:off x="1475656" y="3140968"/>
          <a:ext cx="6096000" cy="19442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658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姓名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C44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性别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C44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年龄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C44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月支出额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C44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anchorCtr="1" horzOverflow="overflow"/>
                </a:tc>
              </a:tr>
              <a:tr h="637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张三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C44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C44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C44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C44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anchorCtr="1" horzOverflow="overflow"/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李四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C44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C44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C44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C44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anchorCtr="1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2223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品质标志和数量</a:t>
            </a:r>
            <a:r>
              <a:rPr lang="zh-CN" altLang="en-US" dirty="0" smtClean="0"/>
              <a:t>标志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品质标志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表明</a:t>
            </a:r>
            <a:r>
              <a:rPr lang="zh-CN" altLang="en-US" dirty="0"/>
              <a:t>单位属性方面的特征，标志表现只能</a:t>
            </a:r>
            <a:r>
              <a:rPr lang="zh-CN" altLang="en-US" dirty="0">
                <a:solidFill>
                  <a:srgbClr val="FF0000"/>
                </a:solidFill>
              </a:rPr>
              <a:t>用文字、语言来描述</a:t>
            </a:r>
            <a:r>
              <a:rPr lang="zh-CN" altLang="en-US" dirty="0"/>
              <a:t>。</a:t>
            </a:r>
          </a:p>
          <a:p>
            <a:pPr lvl="2"/>
            <a:r>
              <a:rPr lang="zh-CN" altLang="en-US" dirty="0" smtClean="0"/>
              <a:t>如</a:t>
            </a:r>
            <a:r>
              <a:rPr lang="zh-CN" altLang="en-US" dirty="0"/>
              <a:t>性别、名族、学历、职称、企业所有制等</a:t>
            </a:r>
          </a:p>
          <a:p>
            <a:r>
              <a:rPr lang="zh-CN" altLang="en-US" dirty="0" smtClean="0"/>
              <a:t>数量标志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表明</a:t>
            </a:r>
            <a:r>
              <a:rPr lang="zh-CN" altLang="en-US" dirty="0"/>
              <a:t>单位数量方面的特征，可以</a:t>
            </a:r>
            <a:r>
              <a:rPr lang="zh-CN" altLang="en-US" dirty="0">
                <a:solidFill>
                  <a:srgbClr val="FF0000"/>
                </a:solidFill>
              </a:rPr>
              <a:t>用数值来表示</a:t>
            </a:r>
            <a:r>
              <a:rPr lang="zh-CN" altLang="en-US" dirty="0"/>
              <a:t>。</a:t>
            </a:r>
          </a:p>
          <a:p>
            <a:pPr lvl="2"/>
            <a:r>
              <a:rPr lang="zh-CN" altLang="en-US" dirty="0" smtClean="0"/>
              <a:t>如</a:t>
            </a:r>
            <a:r>
              <a:rPr lang="zh-CN" altLang="en-US" dirty="0"/>
              <a:t>年龄、身高、产量等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36520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统计指标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涵义</a:t>
            </a:r>
            <a:r>
              <a:rPr lang="en-US" altLang="zh-CN" dirty="0" smtClean="0"/>
              <a:t>1</a:t>
            </a:r>
          </a:p>
          <a:p>
            <a:pPr lvl="1"/>
            <a:r>
              <a:rPr lang="zh-CN" altLang="en-US" dirty="0" smtClean="0"/>
              <a:t>反映</a:t>
            </a:r>
            <a:r>
              <a:rPr lang="zh-CN" altLang="en-US" dirty="0"/>
              <a:t>总体现象数量特征的概念</a:t>
            </a:r>
          </a:p>
          <a:p>
            <a:pPr lvl="2"/>
            <a:r>
              <a:rPr lang="zh-CN" altLang="en-US" dirty="0" smtClean="0"/>
              <a:t>如</a:t>
            </a:r>
            <a:r>
              <a:rPr lang="zh-CN" altLang="en-US" dirty="0"/>
              <a:t>工业总产值、人口数、工资总额等等</a:t>
            </a:r>
          </a:p>
          <a:p>
            <a:pPr lvl="1"/>
            <a:r>
              <a:rPr lang="zh-CN" altLang="en-US" dirty="0" smtClean="0"/>
              <a:t>构成</a:t>
            </a:r>
            <a:r>
              <a:rPr lang="zh-CN" altLang="en-US" dirty="0"/>
              <a:t>要素：指标名称，计量单位，计算方法</a:t>
            </a:r>
          </a:p>
          <a:p>
            <a:r>
              <a:rPr lang="zh-CN" altLang="en-US" dirty="0"/>
              <a:t>涵义</a:t>
            </a:r>
            <a:r>
              <a:rPr lang="en-US" altLang="zh-CN" dirty="0" smtClean="0"/>
              <a:t>2</a:t>
            </a:r>
          </a:p>
          <a:p>
            <a:pPr lvl="1"/>
            <a:r>
              <a:rPr lang="zh-CN" altLang="en-US" dirty="0" smtClean="0"/>
              <a:t>反映</a:t>
            </a:r>
            <a:r>
              <a:rPr lang="zh-CN" altLang="en-US" dirty="0"/>
              <a:t>总体现象数量特征的概念和具体数值。</a:t>
            </a:r>
          </a:p>
          <a:p>
            <a:pPr lvl="2"/>
            <a:r>
              <a:rPr lang="zh-CN" altLang="en-US" dirty="0" smtClean="0"/>
              <a:t>如</a:t>
            </a:r>
            <a:r>
              <a:rPr lang="zh-CN" altLang="en-US" dirty="0"/>
              <a:t>，</a:t>
            </a:r>
            <a:r>
              <a:rPr lang="en-US" altLang="zh-CN" dirty="0" smtClean="0"/>
              <a:t>2012</a:t>
            </a:r>
            <a:r>
              <a:rPr lang="zh-CN" altLang="en-US" dirty="0" smtClean="0"/>
              <a:t>年我国国内生产总值</a:t>
            </a:r>
            <a:r>
              <a:rPr lang="zh-CN" altLang="en-US" dirty="0"/>
              <a:t>为</a:t>
            </a:r>
            <a:r>
              <a:rPr lang="en-US" altLang="zh-CN" dirty="0"/>
              <a:t>89403.5</a:t>
            </a:r>
            <a:r>
              <a:rPr lang="zh-CN" altLang="en-US" dirty="0"/>
              <a:t>亿元，进出口总值为</a:t>
            </a:r>
            <a:r>
              <a:rPr lang="en-US" altLang="zh-CN" dirty="0"/>
              <a:t>4475</a:t>
            </a:r>
            <a:r>
              <a:rPr lang="zh-CN" altLang="en-US" dirty="0"/>
              <a:t>亿美元。</a:t>
            </a:r>
          </a:p>
          <a:p>
            <a:pPr lvl="1"/>
            <a:r>
              <a:rPr lang="zh-CN" altLang="en-US" dirty="0" smtClean="0"/>
              <a:t>构成</a:t>
            </a:r>
            <a:r>
              <a:rPr lang="zh-CN" altLang="en-US" dirty="0"/>
              <a:t>要素：时间限制，空间限制，指标</a:t>
            </a:r>
            <a:r>
              <a:rPr lang="zh-CN" altLang="en-US" dirty="0" smtClean="0"/>
              <a:t>数值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30670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指标和标志的区别与联系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 smtClean="0"/>
              <a:t>区别</a:t>
            </a:r>
            <a:endParaRPr lang="zh-CN" altLang="en-US" dirty="0"/>
          </a:p>
          <a:p>
            <a:pPr lvl="1"/>
            <a:r>
              <a:rPr lang="zh-CN" altLang="en-US" dirty="0" smtClean="0"/>
              <a:t>标志</a:t>
            </a:r>
            <a:r>
              <a:rPr lang="zh-CN" altLang="en-US" dirty="0"/>
              <a:t>是说明总体单位的特征和属性，而指标则是说明总体的数量特征</a:t>
            </a:r>
          </a:p>
          <a:p>
            <a:pPr lvl="1"/>
            <a:r>
              <a:rPr lang="zh-CN" altLang="en-US" dirty="0" smtClean="0"/>
              <a:t>标志</a:t>
            </a:r>
            <a:r>
              <a:rPr lang="zh-CN" altLang="en-US" dirty="0"/>
              <a:t>有不能用数值表示的品质标志与能用数值表示的数量标志；而指标都是能用数值表示的</a:t>
            </a:r>
          </a:p>
          <a:p>
            <a:r>
              <a:rPr lang="zh-CN" altLang="en-US" dirty="0" smtClean="0"/>
              <a:t>联系</a:t>
            </a:r>
            <a:endParaRPr lang="zh-CN" altLang="en-US" dirty="0"/>
          </a:p>
          <a:p>
            <a:pPr lvl="1"/>
            <a:r>
              <a:rPr lang="zh-CN" altLang="en-US" dirty="0" smtClean="0"/>
              <a:t>有</a:t>
            </a:r>
            <a:r>
              <a:rPr lang="zh-CN" altLang="en-US" dirty="0"/>
              <a:t>许多统计指标的数值是从总体单位的</a:t>
            </a:r>
            <a:r>
              <a:rPr lang="zh-CN" altLang="en-US" dirty="0">
                <a:solidFill>
                  <a:srgbClr val="FF0000"/>
                </a:solidFill>
              </a:rPr>
              <a:t>数量标志值</a:t>
            </a:r>
            <a:r>
              <a:rPr lang="zh-CN" altLang="en-US" dirty="0"/>
              <a:t>汇总而来的。</a:t>
            </a:r>
          </a:p>
          <a:p>
            <a:pPr lvl="2"/>
            <a:r>
              <a:rPr lang="zh-CN" altLang="en-US" dirty="0" smtClean="0"/>
              <a:t>如</a:t>
            </a:r>
            <a:r>
              <a:rPr lang="zh-CN" altLang="en-US" dirty="0"/>
              <a:t>：一个学校的教师</a:t>
            </a:r>
            <a:r>
              <a:rPr lang="zh-CN" altLang="en-US" dirty="0" smtClean="0"/>
              <a:t>工资总额由</a:t>
            </a:r>
            <a:r>
              <a:rPr lang="zh-CN" altLang="en-US" dirty="0"/>
              <a:t>每个教师工资加总得</a:t>
            </a:r>
            <a:r>
              <a:rPr lang="zh-CN" altLang="en-US" dirty="0" smtClean="0"/>
              <a:t>到</a:t>
            </a:r>
            <a:endParaRPr lang="zh-CN" altLang="en-US" dirty="0"/>
          </a:p>
          <a:p>
            <a:pPr lvl="1"/>
            <a:r>
              <a:rPr lang="zh-CN" altLang="en-US" dirty="0" smtClean="0"/>
              <a:t>指标</a:t>
            </a:r>
            <a:r>
              <a:rPr lang="zh-CN" altLang="en-US" dirty="0"/>
              <a:t>与数量标志之间存在着变换关系。</a:t>
            </a:r>
          </a:p>
          <a:p>
            <a:pPr lvl="2"/>
            <a:r>
              <a:rPr lang="zh-CN" altLang="en-US" dirty="0"/>
              <a:t>如：在研究湖南省各县人口情况时，湖南省是总体，各县</a:t>
            </a:r>
            <a:r>
              <a:rPr lang="zh-CN" altLang="en-US" dirty="0" smtClean="0"/>
              <a:t>是单位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湖南省人口总数是指标</a:t>
            </a:r>
            <a:r>
              <a:rPr lang="zh-CN" altLang="en-US" dirty="0"/>
              <a:t>；而当要研究全国各省人口情况时，全国是总体，湖南省</a:t>
            </a:r>
            <a:r>
              <a:rPr lang="zh-CN" altLang="en-US" dirty="0" smtClean="0"/>
              <a:t>是单位</a:t>
            </a:r>
            <a:r>
              <a:rPr lang="zh-CN" altLang="en-US" dirty="0"/>
              <a:t>，则</a:t>
            </a:r>
            <a:r>
              <a:rPr lang="zh-CN" altLang="en-US" dirty="0">
                <a:solidFill>
                  <a:srgbClr val="FF0000"/>
                </a:solidFill>
              </a:rPr>
              <a:t>湖南省人口是它</a:t>
            </a:r>
            <a:r>
              <a:rPr lang="zh-CN" altLang="en-US" dirty="0" smtClean="0">
                <a:solidFill>
                  <a:srgbClr val="FF0000"/>
                </a:solidFill>
              </a:rPr>
              <a:t>的数量标志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162457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变量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变量</a:t>
            </a:r>
            <a:r>
              <a:rPr lang="zh-CN" altLang="en-US" dirty="0"/>
              <a:t>是</a:t>
            </a:r>
            <a:r>
              <a:rPr lang="zh-CN" altLang="en-US" dirty="0" smtClean="0"/>
              <a:t>总体中个体</a:t>
            </a:r>
            <a:r>
              <a:rPr lang="zh-CN" altLang="en-US" dirty="0"/>
              <a:t>单位所具有的特征或</a:t>
            </a:r>
            <a:r>
              <a:rPr lang="zh-CN" altLang="en-US" dirty="0" smtClean="0"/>
              <a:t>特性</a:t>
            </a:r>
            <a:endParaRPr lang="en-US" altLang="zh-CN" dirty="0" smtClean="0"/>
          </a:p>
          <a:p>
            <a:r>
              <a:rPr lang="zh-CN" altLang="en-US" dirty="0" smtClean="0"/>
              <a:t>针对</a:t>
            </a:r>
            <a:r>
              <a:rPr lang="zh-CN" altLang="en-US" dirty="0"/>
              <a:t>总体中每一基本单位的属性都存在着差异而言</a:t>
            </a:r>
            <a:r>
              <a:rPr lang="zh-CN" altLang="en-US" dirty="0" smtClean="0"/>
              <a:t>的</a:t>
            </a:r>
            <a:endParaRPr lang="en-US" altLang="zh-CN" dirty="0" smtClean="0"/>
          </a:p>
          <a:p>
            <a:r>
              <a:rPr lang="zh-CN" altLang="en-US" dirty="0" smtClean="0"/>
              <a:t>一般地说</a:t>
            </a:r>
            <a:r>
              <a:rPr lang="zh-CN" altLang="en-US" dirty="0"/>
              <a:t>，变量是现象发展变化的数量化概念，或者说是现象本身所固有的、随条件变化而变化的量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变量</a:t>
            </a:r>
            <a:r>
              <a:rPr lang="zh-CN" altLang="en-US" dirty="0"/>
              <a:t>的具体数值表现就是变量</a:t>
            </a:r>
            <a:r>
              <a:rPr lang="zh-CN" altLang="en-US" dirty="0" smtClean="0"/>
              <a:t>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如</a:t>
            </a:r>
            <a:r>
              <a:rPr lang="zh-CN" altLang="en-US" dirty="0"/>
              <a:t>在</a:t>
            </a:r>
            <a:r>
              <a:rPr lang="zh-CN" altLang="en-US" dirty="0" smtClean="0"/>
              <a:t>“</a:t>
            </a:r>
            <a:r>
              <a:rPr lang="en-US" altLang="zh-CN" dirty="0" smtClean="0"/>
              <a:t>2012</a:t>
            </a:r>
            <a:r>
              <a:rPr lang="zh-CN" altLang="en-US" dirty="0" smtClean="0"/>
              <a:t>年</a:t>
            </a:r>
            <a:r>
              <a:rPr lang="zh-CN" altLang="en-US" dirty="0"/>
              <a:t>河南省电力消费总量为</a:t>
            </a:r>
            <a:r>
              <a:rPr lang="en-US" altLang="zh-CN" dirty="0"/>
              <a:t>566.48</a:t>
            </a:r>
            <a:r>
              <a:rPr lang="zh-CN" altLang="en-US" dirty="0"/>
              <a:t>亿千瓦小时”这个指标中，“电力消费量”是变量</a:t>
            </a:r>
            <a:r>
              <a:rPr lang="zh-CN" altLang="en-US" dirty="0" smtClean="0"/>
              <a:t>，“</a:t>
            </a:r>
            <a:r>
              <a:rPr lang="en-US" altLang="zh-CN" dirty="0" smtClean="0"/>
              <a:t>566.48</a:t>
            </a:r>
            <a:r>
              <a:rPr lang="en-US" altLang="zh-CN" dirty="0"/>
              <a:t>”</a:t>
            </a:r>
            <a:r>
              <a:rPr lang="zh-CN" altLang="en-US" dirty="0"/>
              <a:t>是变量值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055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统计的涵义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统计（</a:t>
            </a:r>
            <a:r>
              <a:rPr lang="en-US" altLang="zh-CN" dirty="0"/>
              <a:t>Statistics)</a:t>
            </a:r>
            <a:r>
              <a:rPr lang="zh-CN" altLang="en-US" dirty="0"/>
              <a:t>包含三种涵义，两重关系</a:t>
            </a:r>
          </a:p>
          <a:p>
            <a:pPr marL="914400" lvl="1" indent="-457200">
              <a:buFont typeface="+mj-lt"/>
              <a:buAutoNum type="arabicPeriod"/>
            </a:pPr>
            <a:r>
              <a:rPr lang="zh-CN" altLang="en-US" dirty="0"/>
              <a:t>统计</a:t>
            </a:r>
            <a:r>
              <a:rPr lang="zh-CN" altLang="en-US" dirty="0" smtClean="0"/>
              <a:t>活动</a:t>
            </a:r>
            <a:r>
              <a:rPr lang="en-US" altLang="zh-CN" dirty="0" smtClean="0"/>
              <a:t>/</a:t>
            </a:r>
            <a:r>
              <a:rPr lang="zh-CN" altLang="en-US" dirty="0" smtClean="0"/>
              <a:t>统计工作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为了</a:t>
            </a:r>
            <a:r>
              <a:rPr lang="zh-CN" altLang="en-US" dirty="0"/>
              <a:t>研究客观事物的数量关系和数量特征而进行的统计设计</a:t>
            </a:r>
            <a:r>
              <a:rPr lang="zh-CN" altLang="en-US" dirty="0" smtClean="0"/>
              <a:t>、调查、整理和分析的全过程。</a:t>
            </a:r>
            <a:endParaRPr lang="zh-CN" altLang="en-US" dirty="0"/>
          </a:p>
          <a:p>
            <a:pPr marL="914400" lvl="1" indent="-457200">
              <a:buFont typeface="+mj-lt"/>
              <a:buAutoNum type="arabicPeriod"/>
            </a:pPr>
            <a:r>
              <a:rPr lang="zh-CN" altLang="en-US" dirty="0"/>
              <a:t>统计</a:t>
            </a:r>
            <a:r>
              <a:rPr lang="zh-CN" altLang="en-US" dirty="0" smtClean="0"/>
              <a:t>资料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统计</a:t>
            </a:r>
            <a:r>
              <a:rPr lang="zh-CN" altLang="en-US" dirty="0"/>
              <a:t>活动过程所取得的各项数据</a:t>
            </a:r>
            <a:r>
              <a:rPr lang="zh-CN" altLang="en-US" dirty="0" smtClean="0"/>
              <a:t>资料及与</a:t>
            </a:r>
            <a:r>
              <a:rPr lang="zh-CN" altLang="en-US" dirty="0"/>
              <a:t>之相联系的其他资料的总称</a:t>
            </a:r>
            <a:r>
              <a:rPr lang="zh-CN" altLang="en-US" dirty="0" smtClean="0"/>
              <a:t>。</a:t>
            </a:r>
            <a:endParaRPr lang="zh-CN" altLang="en-US" dirty="0"/>
          </a:p>
          <a:p>
            <a:pPr marL="914400" lvl="1" indent="-457200">
              <a:buFont typeface="+mj-lt"/>
              <a:buAutoNum type="arabicPeriod"/>
            </a:pPr>
            <a:r>
              <a:rPr lang="zh-CN" altLang="en-US" dirty="0"/>
              <a:t>统计</a:t>
            </a:r>
            <a:r>
              <a:rPr lang="zh-CN" altLang="en-US" dirty="0" smtClean="0"/>
              <a:t>理论</a:t>
            </a:r>
            <a:r>
              <a:rPr lang="en-US" altLang="zh-CN" dirty="0" smtClean="0"/>
              <a:t>/</a:t>
            </a:r>
            <a:r>
              <a:rPr lang="zh-CN" altLang="en-US" dirty="0" smtClean="0"/>
              <a:t>统计学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在</a:t>
            </a:r>
            <a:r>
              <a:rPr lang="zh-CN" altLang="en-US" dirty="0"/>
              <a:t>大量统计实践活动的基础上，形成和发展起来的阐述统计理论和统计方法的一门科学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5004048" y="1268760"/>
            <a:ext cx="576064" cy="13681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统计工作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300192" y="1268760"/>
            <a:ext cx="576064" cy="13681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统计资料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524328" y="1268760"/>
            <a:ext cx="576064" cy="13681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统计理论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左大括号 8"/>
          <p:cNvSpPr/>
          <p:nvPr/>
        </p:nvSpPr>
        <p:spPr>
          <a:xfrm rot="16200000">
            <a:off x="5688123" y="2312875"/>
            <a:ext cx="504058" cy="1296143"/>
          </a:xfrm>
          <a:prstGeom prst="leftBrace">
            <a:avLst>
              <a:gd name="adj1" fmla="val 8333"/>
              <a:gd name="adj2" fmla="val 51102"/>
            </a:avLst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5220072" y="3248980"/>
            <a:ext cx="1440160" cy="972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工作与工作成果关系</a:t>
            </a:r>
          </a:p>
        </p:txBody>
      </p:sp>
      <p:sp>
        <p:nvSpPr>
          <p:cNvPr id="11" name="左大括号 10"/>
          <p:cNvSpPr/>
          <p:nvPr/>
        </p:nvSpPr>
        <p:spPr>
          <a:xfrm rot="16200000">
            <a:off x="6696237" y="3497013"/>
            <a:ext cx="504058" cy="2016225"/>
          </a:xfrm>
          <a:prstGeom prst="leftBrace">
            <a:avLst>
              <a:gd name="adj1" fmla="val 8333"/>
              <a:gd name="adj2" fmla="val 51102"/>
            </a:avLst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300192" y="4757155"/>
            <a:ext cx="1440160" cy="972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理论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与实践关系</a:t>
            </a:r>
            <a:endParaRPr lang="zh-CN" altLang="en-US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307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变量的分类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自变量</a:t>
            </a:r>
            <a:r>
              <a:rPr lang="zh-CN" altLang="en-US" dirty="0"/>
              <a:t>和因变量</a:t>
            </a:r>
          </a:p>
          <a:p>
            <a:pPr lvl="1"/>
            <a:r>
              <a:rPr lang="zh-CN" altLang="en-US" dirty="0" smtClean="0"/>
              <a:t>自身</a:t>
            </a:r>
            <a:r>
              <a:rPr lang="zh-CN" altLang="en-US" dirty="0"/>
              <a:t>变化会引起其他变量变化的量，叫自变量</a:t>
            </a:r>
            <a:r>
              <a:rPr lang="zh-CN" altLang="en-US" dirty="0" smtClean="0"/>
              <a:t>；受</a:t>
            </a:r>
            <a:r>
              <a:rPr lang="zh-CN" altLang="en-US" dirty="0"/>
              <a:t>其他变量影响而变化的量，叫</a:t>
            </a:r>
            <a:r>
              <a:rPr lang="zh-CN" altLang="en-US" dirty="0" smtClean="0"/>
              <a:t>因变量。这类概念多在相关和回归分析中使用。</a:t>
            </a:r>
            <a:endParaRPr lang="zh-CN" altLang="en-US" dirty="0"/>
          </a:p>
          <a:p>
            <a:r>
              <a:rPr lang="zh-CN" altLang="en-US" dirty="0" smtClean="0"/>
              <a:t>确定性</a:t>
            </a:r>
            <a:r>
              <a:rPr lang="zh-CN" altLang="en-US" dirty="0"/>
              <a:t>变量和随机性变量</a:t>
            </a:r>
          </a:p>
          <a:p>
            <a:pPr lvl="1"/>
            <a:r>
              <a:rPr lang="zh-CN" altLang="en-US" dirty="0" smtClean="0"/>
              <a:t>受</a:t>
            </a:r>
            <a:r>
              <a:rPr lang="zh-CN" altLang="en-US" dirty="0"/>
              <a:t>某些确定性因素影响，现象的量会沿着某一方向持续变化，这样的量就是确定性变量，有些变量的变动受许多因素变动的影响，变量值的大小没有明确的方向，出现什么样的数值，带有偶然性，这样的变量称为随机性变量。随机变量在抽样理论、数理统计中经常使用。</a:t>
            </a:r>
          </a:p>
          <a:p>
            <a:r>
              <a:rPr lang="zh-CN" altLang="en-US" dirty="0" smtClean="0"/>
              <a:t>连续变量</a:t>
            </a:r>
            <a:r>
              <a:rPr lang="zh-CN" altLang="en-US" dirty="0"/>
              <a:t>和离散</a:t>
            </a:r>
            <a:r>
              <a:rPr lang="zh-CN" altLang="en-US" dirty="0" smtClean="0"/>
              <a:t>变量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5101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几种常用的统计</a:t>
            </a:r>
            <a:r>
              <a:rPr lang="zh-CN" altLang="en-US" dirty="0" smtClean="0"/>
              <a:t>软件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SAS</a:t>
            </a:r>
          </a:p>
          <a:p>
            <a:r>
              <a:rPr lang="en-US" altLang="zh-CN" dirty="0"/>
              <a:t>SPSS</a:t>
            </a:r>
          </a:p>
          <a:p>
            <a:r>
              <a:rPr lang="en-US" altLang="zh-CN" dirty="0" smtClean="0"/>
              <a:t>Minitab</a:t>
            </a:r>
            <a:endParaRPr lang="en-US" altLang="zh-CN" dirty="0"/>
          </a:p>
          <a:p>
            <a:r>
              <a:rPr lang="en-US" altLang="zh-CN" dirty="0" err="1" smtClean="0"/>
              <a:t>Statistica</a:t>
            </a:r>
            <a:endParaRPr lang="en-US" altLang="zh-CN" dirty="0"/>
          </a:p>
          <a:p>
            <a:r>
              <a:rPr lang="en-US" altLang="zh-CN" dirty="0" smtClean="0"/>
              <a:t>Excel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861048"/>
            <a:ext cx="4011613" cy="246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93343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本章小结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1.1 </a:t>
            </a:r>
            <a:r>
              <a:rPr lang="zh-CN" altLang="en-US" dirty="0"/>
              <a:t>统计数据与统计学</a:t>
            </a:r>
          </a:p>
          <a:p>
            <a:r>
              <a:rPr lang="en-US" altLang="zh-CN" dirty="0"/>
              <a:t>1.2 </a:t>
            </a:r>
            <a:r>
              <a:rPr lang="zh-CN" altLang="en-US" dirty="0"/>
              <a:t>统计学的产生和发展</a:t>
            </a:r>
          </a:p>
          <a:p>
            <a:r>
              <a:rPr lang="en-US" altLang="zh-CN" dirty="0"/>
              <a:t>1.3 </a:t>
            </a:r>
            <a:r>
              <a:rPr lang="zh-CN" altLang="en-US" dirty="0"/>
              <a:t>统计学的分科</a:t>
            </a:r>
          </a:p>
          <a:p>
            <a:r>
              <a:rPr lang="en-US" altLang="zh-CN" dirty="0"/>
              <a:t>1.4 </a:t>
            </a:r>
            <a:r>
              <a:rPr lang="zh-CN" altLang="en-US" dirty="0"/>
              <a:t>统计数据的来源</a:t>
            </a:r>
          </a:p>
          <a:p>
            <a:r>
              <a:rPr lang="en-US" altLang="zh-CN" dirty="0"/>
              <a:t>1.5 </a:t>
            </a:r>
            <a:r>
              <a:rPr lang="zh-CN" altLang="en-US" dirty="0"/>
              <a:t>统计数据的质量</a:t>
            </a:r>
          </a:p>
          <a:p>
            <a:r>
              <a:rPr lang="en-US" altLang="zh-CN" dirty="0"/>
              <a:t>1.6 </a:t>
            </a:r>
            <a:r>
              <a:rPr lang="zh-CN" altLang="en-US" dirty="0"/>
              <a:t>统计学的基本</a:t>
            </a:r>
            <a:r>
              <a:rPr lang="zh-CN" altLang="en-US" dirty="0" smtClean="0"/>
              <a:t>概念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38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课堂</a:t>
            </a:r>
            <a:r>
              <a:rPr lang="zh-CN" altLang="en-US" dirty="0" smtClean="0"/>
              <a:t>练习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对某市高等学校科研所进行调查，统计总体是</a:t>
            </a:r>
            <a:r>
              <a:rPr lang="zh-CN" altLang="en-US" dirty="0" smtClean="0"/>
              <a:t>（）</a:t>
            </a:r>
            <a:endParaRPr lang="zh-CN" altLang="en-US" dirty="0"/>
          </a:p>
          <a:p>
            <a:pPr marL="457200" lvl="1" indent="0">
              <a:buNone/>
            </a:pPr>
            <a:r>
              <a:rPr lang="en-US" altLang="zh-CN" dirty="0"/>
              <a:t>a.</a:t>
            </a:r>
            <a:r>
              <a:rPr lang="zh-CN" altLang="en-US" dirty="0"/>
              <a:t>某市所有的高等学校  </a:t>
            </a:r>
            <a:r>
              <a:rPr lang="en-US" altLang="zh-CN" dirty="0" smtClean="0"/>
              <a:t>b</a:t>
            </a:r>
            <a:r>
              <a:rPr lang="en-US" altLang="zh-CN" dirty="0"/>
              <a:t>.</a:t>
            </a:r>
            <a:r>
              <a:rPr lang="zh-CN" altLang="en-US" dirty="0"/>
              <a:t>某一高等学校</a:t>
            </a:r>
            <a:r>
              <a:rPr lang="zh-CN" altLang="en-US" dirty="0" smtClean="0"/>
              <a:t>科研所</a:t>
            </a:r>
            <a:endParaRPr lang="en-US" altLang="zh-CN" dirty="0" smtClean="0"/>
          </a:p>
          <a:p>
            <a:pPr marL="457200" lvl="1" indent="0">
              <a:buNone/>
            </a:pPr>
            <a:r>
              <a:rPr lang="en-US" altLang="zh-CN" dirty="0" smtClean="0"/>
              <a:t>c</a:t>
            </a:r>
            <a:r>
              <a:rPr lang="en-US" altLang="zh-CN" dirty="0"/>
              <a:t>.</a:t>
            </a:r>
            <a:r>
              <a:rPr lang="zh-CN" altLang="en-US" dirty="0"/>
              <a:t>某一高等学校        </a:t>
            </a:r>
            <a:r>
              <a:rPr lang="en-US" altLang="zh-CN" dirty="0" smtClean="0"/>
              <a:t>d</a:t>
            </a:r>
            <a:r>
              <a:rPr lang="en-US" altLang="zh-CN" dirty="0"/>
              <a:t>.</a:t>
            </a:r>
            <a:r>
              <a:rPr lang="zh-CN" altLang="en-US" dirty="0"/>
              <a:t>某市所有高等学校科研所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要</a:t>
            </a:r>
            <a:r>
              <a:rPr lang="zh-CN" altLang="en-US" dirty="0"/>
              <a:t>了解某市</a:t>
            </a:r>
            <a:r>
              <a:rPr lang="en-US" altLang="zh-CN" dirty="0"/>
              <a:t>670</a:t>
            </a:r>
            <a:r>
              <a:rPr lang="zh-CN" altLang="en-US" dirty="0"/>
              <a:t>家工业企业的产品生产情况，则总体单位是（ </a:t>
            </a:r>
            <a:r>
              <a:rPr lang="zh-CN" altLang="en-US" dirty="0" smtClean="0"/>
              <a:t>）</a:t>
            </a:r>
            <a:endParaRPr lang="zh-CN" altLang="en-US" dirty="0"/>
          </a:p>
          <a:p>
            <a:pPr marL="457200" lvl="1" indent="0">
              <a:buNone/>
            </a:pPr>
            <a:r>
              <a:rPr lang="en-US" altLang="zh-CN" dirty="0"/>
              <a:t>a.</a:t>
            </a:r>
            <a:r>
              <a:rPr lang="zh-CN" altLang="en-US" dirty="0"/>
              <a:t>每个工业企业      </a:t>
            </a:r>
            <a:r>
              <a:rPr lang="zh-CN" altLang="en-US" dirty="0" smtClean="0"/>
              <a:t>  </a:t>
            </a:r>
            <a:r>
              <a:rPr lang="en-US" altLang="zh-CN" dirty="0"/>
              <a:t>b.670</a:t>
            </a:r>
            <a:r>
              <a:rPr lang="zh-CN" altLang="en-US" dirty="0"/>
              <a:t>家工业企业</a:t>
            </a:r>
          </a:p>
          <a:p>
            <a:pPr marL="457200" lvl="1" indent="0">
              <a:buNone/>
            </a:pPr>
            <a:r>
              <a:rPr lang="en-US" altLang="zh-CN" dirty="0"/>
              <a:t>c.</a:t>
            </a:r>
            <a:r>
              <a:rPr lang="zh-CN" altLang="en-US" dirty="0"/>
              <a:t>每一件产品       </a:t>
            </a:r>
            <a:r>
              <a:rPr lang="zh-CN" altLang="en-US" dirty="0" smtClean="0"/>
              <a:t>   </a:t>
            </a:r>
            <a:r>
              <a:rPr lang="en-US" altLang="zh-CN" dirty="0"/>
              <a:t>d.</a:t>
            </a:r>
            <a:r>
              <a:rPr lang="zh-CN" altLang="en-US" dirty="0"/>
              <a:t>全部工业</a:t>
            </a:r>
            <a:r>
              <a:rPr lang="zh-CN" altLang="en-US" dirty="0" smtClean="0"/>
              <a:t>产品</a:t>
            </a:r>
            <a:endParaRPr lang="zh-CN" altLang="en-US" dirty="0"/>
          </a:p>
        </p:txBody>
      </p:sp>
      <p:sp>
        <p:nvSpPr>
          <p:cNvPr id="4" name="矩形标注 3"/>
          <p:cNvSpPr/>
          <p:nvPr/>
        </p:nvSpPr>
        <p:spPr>
          <a:xfrm>
            <a:off x="1979712" y="5224919"/>
            <a:ext cx="6624736" cy="1368152"/>
          </a:xfrm>
          <a:prstGeom prst="wedgeRectCallout">
            <a:avLst>
              <a:gd name="adj1" fmla="val -37866"/>
              <a:gd name="adj2" fmla="val -186352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FFFF00"/>
                </a:solidFill>
              </a:rPr>
              <a:t>说明：总体单位是根据总体的性质和范围来确定的。本题中的</a:t>
            </a:r>
            <a:r>
              <a:rPr lang="zh-CN" altLang="en-US" dirty="0" smtClean="0">
                <a:solidFill>
                  <a:srgbClr val="FFFF00"/>
                </a:solidFill>
              </a:rPr>
              <a:t>总体</a:t>
            </a:r>
            <a:r>
              <a:rPr lang="zh-CN" altLang="en-US" dirty="0">
                <a:solidFill>
                  <a:srgbClr val="FFFF00"/>
                </a:solidFill>
              </a:rPr>
              <a:t>由</a:t>
            </a:r>
            <a:r>
              <a:rPr lang="zh-CN" altLang="en-US" dirty="0" smtClean="0">
                <a:solidFill>
                  <a:srgbClr val="FFFF00"/>
                </a:solidFill>
              </a:rPr>
              <a:t>该</a:t>
            </a:r>
            <a:r>
              <a:rPr lang="zh-CN" altLang="en-US" dirty="0">
                <a:solidFill>
                  <a:srgbClr val="FFFF00"/>
                </a:solidFill>
              </a:rPr>
              <a:t>地区</a:t>
            </a:r>
            <a:r>
              <a:rPr lang="en-US" altLang="zh-CN" dirty="0">
                <a:solidFill>
                  <a:srgbClr val="FFFF00"/>
                </a:solidFill>
              </a:rPr>
              <a:t>670</a:t>
            </a:r>
            <a:r>
              <a:rPr lang="zh-CN" altLang="en-US" dirty="0">
                <a:solidFill>
                  <a:srgbClr val="FFFF00"/>
                </a:solidFill>
              </a:rPr>
              <a:t>家工业企业的全部产品组成，因此企业不能作为总体单位， 构成总体单位的是每一件产品，故正确答案是</a:t>
            </a:r>
            <a:r>
              <a:rPr lang="en-US" altLang="zh-CN" dirty="0">
                <a:solidFill>
                  <a:srgbClr val="FFFF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2398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课堂提问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章 思考与练习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5</a:t>
            </a:r>
            <a:r>
              <a:rPr lang="zh-CN" altLang="en-US" dirty="0" smtClean="0"/>
              <a:t>（举例说明抽样误差与非抽样误差）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6</a:t>
            </a:r>
          </a:p>
          <a:p>
            <a:pPr lvl="1"/>
            <a:r>
              <a:rPr lang="en-US" altLang="zh-CN" dirty="0" smtClean="0"/>
              <a:t>7</a:t>
            </a:r>
          </a:p>
          <a:p>
            <a:r>
              <a:rPr lang="zh-CN" altLang="en-US" dirty="0" smtClean="0"/>
              <a:t>要求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答案都写在纸上，上课点名回答，下课时一律提交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9620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统计工作</a:t>
            </a:r>
            <a:r>
              <a:rPr lang="zh-CN" altLang="en-US" dirty="0" smtClean="0"/>
              <a:t>的环节</a:t>
            </a:r>
            <a:endParaRPr lang="zh-CN" altLang="en-US" dirty="0"/>
          </a:p>
        </p:txBody>
      </p:sp>
      <p:grpSp>
        <p:nvGrpSpPr>
          <p:cNvPr id="37" name="组合 36"/>
          <p:cNvGrpSpPr/>
          <p:nvPr/>
        </p:nvGrpSpPr>
        <p:grpSpPr>
          <a:xfrm>
            <a:off x="144016" y="1412776"/>
            <a:ext cx="8892480" cy="4968552"/>
            <a:chOff x="144016" y="1628800"/>
            <a:chExt cx="8892480" cy="4968552"/>
          </a:xfrm>
        </p:grpSpPr>
        <p:sp>
          <p:nvSpPr>
            <p:cNvPr id="23" name="流程图: 预定义过程 22"/>
            <p:cNvSpPr/>
            <p:nvPr/>
          </p:nvSpPr>
          <p:spPr>
            <a:xfrm>
              <a:off x="1835696" y="1628800"/>
              <a:ext cx="1656184" cy="720080"/>
            </a:xfrm>
            <a:prstGeom prst="flowChartPredefinedProcess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>
                  <a:solidFill>
                    <a:srgbClr val="FFC000"/>
                  </a:solidFill>
                  <a:latin typeface="黑体" pitchFamily="49" charset="-122"/>
                  <a:ea typeface="黑体" pitchFamily="49" charset="-122"/>
                </a:rPr>
                <a:t>统计调查</a:t>
              </a:r>
              <a:endParaRPr lang="zh-CN" altLang="en-US" sz="2000" b="1" dirty="0">
                <a:solidFill>
                  <a:srgbClr val="FFC0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24" name="流程图: 预定义过程 23"/>
            <p:cNvSpPr/>
            <p:nvPr/>
          </p:nvSpPr>
          <p:spPr>
            <a:xfrm>
              <a:off x="3527884" y="1628800"/>
              <a:ext cx="1692188" cy="720080"/>
            </a:xfrm>
            <a:prstGeom prst="flowChartPredefinedProcess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>
                  <a:solidFill>
                    <a:srgbClr val="FFC000"/>
                  </a:solidFill>
                  <a:latin typeface="黑体" pitchFamily="49" charset="-122"/>
                  <a:ea typeface="黑体" pitchFamily="49" charset="-122"/>
                </a:rPr>
                <a:t>统计整理</a:t>
              </a:r>
              <a:endParaRPr lang="zh-CN" altLang="en-US" sz="2000" b="1" dirty="0">
                <a:solidFill>
                  <a:srgbClr val="FFC0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25" name="流程图: 预定义过程 24"/>
            <p:cNvSpPr/>
            <p:nvPr/>
          </p:nvSpPr>
          <p:spPr>
            <a:xfrm>
              <a:off x="5256076" y="1628800"/>
              <a:ext cx="1692188" cy="720080"/>
            </a:xfrm>
            <a:prstGeom prst="flowChartPredefinedProcess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>
                  <a:solidFill>
                    <a:srgbClr val="FFC000"/>
                  </a:solidFill>
                  <a:latin typeface="黑体" pitchFamily="49" charset="-122"/>
                  <a:ea typeface="黑体" pitchFamily="49" charset="-122"/>
                </a:rPr>
                <a:t>统计分析</a:t>
              </a:r>
              <a:endParaRPr lang="zh-CN" altLang="en-US" sz="2000" b="1" dirty="0">
                <a:solidFill>
                  <a:srgbClr val="FFC0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2051720" y="2492896"/>
              <a:ext cx="1224136" cy="41044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有组织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、有计划地搜集</a:t>
              </a:r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资料。</a:t>
              </a:r>
            </a:p>
            <a:p>
              <a:pPr algn="just"/>
              <a:endParaRPr lang="en-US" altLang="zh-CN" sz="2000" dirty="0" smtClean="0">
                <a:latin typeface="黑体" pitchFamily="49" charset="-122"/>
                <a:ea typeface="黑体" pitchFamily="49" charset="-122"/>
              </a:endParaRPr>
            </a:p>
            <a:p>
              <a:pPr algn="just"/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要求：</a:t>
              </a:r>
              <a:endParaRPr lang="en-US" altLang="zh-CN" sz="2000" dirty="0" smtClean="0">
                <a:latin typeface="黑体" pitchFamily="49" charset="-122"/>
                <a:ea typeface="黑体" pitchFamily="49" charset="-122"/>
              </a:endParaRPr>
            </a:p>
            <a:p>
              <a:pPr algn="just"/>
              <a:r>
                <a:rPr lang="en-US" altLang="zh-CN" sz="2000" dirty="0">
                  <a:latin typeface="黑体" pitchFamily="49" charset="-122"/>
                  <a:ea typeface="黑体" pitchFamily="49" charset="-122"/>
                </a:rPr>
                <a:t> </a:t>
              </a:r>
              <a:r>
                <a:rPr lang="en-US" altLang="zh-CN" sz="2000" dirty="0" smtClean="0">
                  <a:latin typeface="黑体" pitchFamily="49" charset="-122"/>
                  <a:ea typeface="黑体" pitchFamily="49" charset="-122"/>
                </a:rPr>
                <a:t> 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准确、  </a:t>
              </a:r>
              <a:endParaRPr lang="en-US" altLang="zh-CN" sz="2000" dirty="0" smtClean="0">
                <a:latin typeface="黑体" pitchFamily="49" charset="-122"/>
                <a:ea typeface="黑体" pitchFamily="49" charset="-122"/>
              </a:endParaRPr>
            </a:p>
            <a:p>
              <a:pPr algn="just"/>
              <a:r>
                <a:rPr lang="en-US" altLang="zh-CN" sz="2000" dirty="0">
                  <a:latin typeface="黑体" pitchFamily="49" charset="-122"/>
                  <a:ea typeface="黑体" pitchFamily="49" charset="-122"/>
                </a:rPr>
                <a:t> </a:t>
              </a:r>
              <a:r>
                <a:rPr lang="en-US" altLang="zh-CN" sz="2000" dirty="0" smtClean="0">
                  <a:latin typeface="黑体" pitchFamily="49" charset="-122"/>
                  <a:ea typeface="黑体" pitchFamily="49" charset="-122"/>
                </a:rPr>
                <a:t> 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完整、</a:t>
              </a:r>
              <a:endParaRPr lang="en-US" altLang="zh-CN" sz="2000" dirty="0" smtClean="0">
                <a:latin typeface="黑体" pitchFamily="49" charset="-122"/>
                <a:ea typeface="黑体" pitchFamily="49" charset="-122"/>
              </a:endParaRPr>
            </a:p>
            <a:p>
              <a:pPr algn="just"/>
              <a:r>
                <a:rPr lang="en-US" altLang="zh-CN" sz="2000" dirty="0">
                  <a:latin typeface="黑体" pitchFamily="49" charset="-122"/>
                  <a:ea typeface="黑体" pitchFamily="49" charset="-122"/>
                </a:rPr>
                <a:t> </a:t>
              </a:r>
              <a:r>
                <a:rPr lang="en-US" altLang="zh-CN" sz="2000" dirty="0" smtClean="0">
                  <a:latin typeface="黑体" pitchFamily="49" charset="-122"/>
                  <a:ea typeface="黑体" pitchFamily="49" charset="-122"/>
                </a:rPr>
                <a:t> 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及时</a:t>
              </a:r>
              <a:endParaRPr lang="zh-CN" altLang="en-US" sz="2000" dirty="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3779912" y="2492896"/>
              <a:ext cx="1224136" cy="41044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对调查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资料去伪存真、去粗取精、科学</a:t>
              </a:r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分类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、浓缩</a:t>
              </a:r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简化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5508104" y="2492896"/>
              <a:ext cx="1224136" cy="41044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描述性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分析、推断</a:t>
              </a:r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分析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、决策分析。</a:t>
              </a:r>
              <a:endParaRPr lang="en-US" altLang="zh-CN" sz="2000" dirty="0" smtClean="0">
                <a:latin typeface="黑体" pitchFamily="49" charset="-122"/>
                <a:ea typeface="黑体" pitchFamily="49" charset="-122"/>
              </a:endParaRPr>
            </a:p>
            <a:p>
              <a:pPr algn="ctr"/>
              <a:endParaRPr lang="en-US" altLang="zh-CN" sz="2000" dirty="0">
                <a:latin typeface="黑体" pitchFamily="49" charset="-122"/>
                <a:ea typeface="黑体" pitchFamily="49" charset="-122"/>
              </a:endParaRPr>
            </a:p>
            <a:p>
              <a:pPr algn="ctr"/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要求：定性定量</a:t>
              </a:r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结合</a:t>
              </a:r>
            </a:p>
          </p:txBody>
        </p:sp>
        <p:sp>
          <p:nvSpPr>
            <p:cNvPr id="33" name="流程图: 预定义过程 32"/>
            <p:cNvSpPr/>
            <p:nvPr/>
          </p:nvSpPr>
          <p:spPr>
            <a:xfrm>
              <a:off x="144016" y="1628800"/>
              <a:ext cx="1656184" cy="720080"/>
            </a:xfrm>
            <a:prstGeom prst="flowChartPredefinedProcess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>
                  <a:solidFill>
                    <a:srgbClr val="FFC000"/>
                  </a:solidFill>
                  <a:latin typeface="黑体" pitchFamily="49" charset="-122"/>
                  <a:ea typeface="黑体" pitchFamily="49" charset="-122"/>
                </a:rPr>
                <a:t>统计设计</a:t>
              </a:r>
              <a:endParaRPr lang="zh-CN" altLang="en-US" sz="2000" b="1" dirty="0">
                <a:solidFill>
                  <a:srgbClr val="FFC0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34" name="流程图: 预定义过程 33"/>
            <p:cNvSpPr/>
            <p:nvPr/>
          </p:nvSpPr>
          <p:spPr>
            <a:xfrm>
              <a:off x="6976242" y="1628800"/>
              <a:ext cx="2060254" cy="720080"/>
            </a:xfrm>
            <a:prstGeom prst="flowChartPredefinedProcess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>
                  <a:solidFill>
                    <a:srgbClr val="FFC000"/>
                  </a:solidFill>
                  <a:latin typeface="黑体" pitchFamily="49" charset="-122"/>
                  <a:ea typeface="黑体" pitchFamily="49" charset="-122"/>
                </a:rPr>
                <a:t>统计资料的提供与开发</a:t>
              </a:r>
              <a:endParaRPr lang="zh-CN" altLang="en-US" sz="2000" b="1" dirty="0">
                <a:solidFill>
                  <a:srgbClr val="FFC0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360040" y="2492896"/>
              <a:ext cx="1224136" cy="41044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统计指标和指标体系的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设计；统计</a:t>
              </a:r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分类与分组的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设计；搜集</a:t>
              </a:r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统计资料方法的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设计；统计</a:t>
              </a:r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力量的组织与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安排</a:t>
              </a:r>
              <a:endParaRPr lang="zh-CN" altLang="en-US" sz="2000" dirty="0">
                <a:latin typeface="黑体" pitchFamily="49" charset="-122"/>
                <a:ea typeface="黑体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801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统计研究的过程</a:t>
            </a:r>
          </a:p>
        </p:txBody>
      </p:sp>
      <p:sp>
        <p:nvSpPr>
          <p:cNvPr id="4" name="椭圆 3"/>
          <p:cNvSpPr/>
          <p:nvPr/>
        </p:nvSpPr>
        <p:spPr>
          <a:xfrm>
            <a:off x="3476451" y="1268760"/>
            <a:ext cx="230425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实际问题</a:t>
            </a:r>
            <a:endParaRPr lang="zh-CN" altLang="en-US" sz="24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87624" y="2924944"/>
            <a:ext cx="244827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收集数据</a:t>
            </a:r>
            <a:endParaRPr lang="en-US" altLang="zh-CN" sz="2400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（取得数据）</a:t>
            </a:r>
            <a:endParaRPr lang="zh-CN" altLang="en-US" sz="24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5780706" y="2924944"/>
            <a:ext cx="2535710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解释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数据（结果说明）</a:t>
            </a:r>
            <a:endParaRPr lang="zh-CN" altLang="en-US" sz="24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051720" y="5085184"/>
            <a:ext cx="2432843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整理数据（处理数据）</a:t>
            </a:r>
            <a:endParaRPr lang="zh-CN" altLang="en-US" sz="24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5220072" y="5085184"/>
            <a:ext cx="244827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分析数据（研究数据）</a:t>
            </a:r>
            <a:endParaRPr lang="zh-CN" altLang="en-US" sz="2400" dirty="0"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10" name="直接箭头连接符 9"/>
          <p:cNvCxnSpPr>
            <a:stCxn id="4" idx="3"/>
            <a:endCxn id="5" idx="7"/>
          </p:cNvCxnSpPr>
          <p:nvPr/>
        </p:nvCxnSpPr>
        <p:spPr>
          <a:xfrm flipH="1">
            <a:off x="3277355" y="2498013"/>
            <a:ext cx="536546" cy="6378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endCxn id="7" idx="0"/>
          </p:cNvCxnSpPr>
          <p:nvPr/>
        </p:nvCxnSpPr>
        <p:spPr>
          <a:xfrm>
            <a:off x="3131840" y="4221089"/>
            <a:ext cx="136302" cy="8640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7" idx="6"/>
            <a:endCxn id="8" idx="2"/>
          </p:cNvCxnSpPr>
          <p:nvPr/>
        </p:nvCxnSpPr>
        <p:spPr>
          <a:xfrm>
            <a:off x="4484563" y="5805264"/>
            <a:ext cx="735509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8" idx="1"/>
            <a:endCxn id="6" idx="3"/>
          </p:cNvCxnSpPr>
          <p:nvPr/>
        </p:nvCxnSpPr>
        <p:spPr>
          <a:xfrm flipV="1">
            <a:off x="5578613" y="4154197"/>
            <a:ext cx="573439" cy="11418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6" idx="1"/>
            <a:endCxn id="4" idx="5"/>
          </p:cNvCxnSpPr>
          <p:nvPr/>
        </p:nvCxnSpPr>
        <p:spPr>
          <a:xfrm flipH="1" flipV="1">
            <a:off x="5443257" y="2498013"/>
            <a:ext cx="708795" cy="6378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29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一些统计规律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正常条件下新生婴儿的男女性别比为</a:t>
            </a:r>
            <a:r>
              <a:rPr lang="en-US" altLang="zh-CN" dirty="0" smtClean="0"/>
              <a:t>107:100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投掷一枚质地均匀的硬币，出现正面和反面的频率各为</a:t>
            </a:r>
            <a:r>
              <a:rPr lang="en-US" altLang="zh-CN" dirty="0"/>
              <a:t>1/2</a:t>
            </a:r>
            <a:r>
              <a:rPr lang="zh-CN" altLang="en-US" dirty="0"/>
              <a:t>；投掷一枚骰子出现</a:t>
            </a:r>
            <a:r>
              <a:rPr lang="en-US" altLang="zh-CN" dirty="0"/>
              <a:t>1</a:t>
            </a:r>
            <a:r>
              <a:rPr lang="zh-CN" altLang="en-US" dirty="0"/>
              <a:t>～</a:t>
            </a:r>
            <a:r>
              <a:rPr lang="en-US" altLang="zh-CN" dirty="0"/>
              <a:t>6</a:t>
            </a:r>
            <a:r>
              <a:rPr lang="zh-CN" altLang="en-US" dirty="0"/>
              <a:t>点的频率各为</a:t>
            </a:r>
            <a:r>
              <a:rPr lang="en-US" altLang="zh-CN" dirty="0" smtClean="0"/>
              <a:t>1/6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农作物的产量与施肥量之间存在相关</a:t>
            </a:r>
            <a:r>
              <a:rPr lang="zh-CN" altLang="en-US" dirty="0" smtClean="0"/>
              <a:t>关系。</a:t>
            </a:r>
            <a:endParaRPr lang="zh-CN" altLang="en-US" dirty="0"/>
          </a:p>
        </p:txBody>
      </p:sp>
      <p:pic>
        <p:nvPicPr>
          <p:cNvPr id="4" name="Picture 4" descr="d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797152"/>
            <a:ext cx="41910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08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统计在管理中的应用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财务管理</a:t>
            </a:r>
          </a:p>
          <a:p>
            <a:pPr lvl="1"/>
            <a:r>
              <a:rPr lang="zh-CN" altLang="en-US" dirty="0" smtClean="0"/>
              <a:t>管理</a:t>
            </a:r>
            <a:r>
              <a:rPr lang="zh-CN" altLang="en-US" dirty="0"/>
              <a:t>会计和股东报告需要以成本和收益为基础的业绩统计分析。</a:t>
            </a:r>
          </a:p>
          <a:p>
            <a:r>
              <a:rPr lang="zh-CN" altLang="en-US" dirty="0"/>
              <a:t>生产计划</a:t>
            </a:r>
          </a:p>
          <a:p>
            <a:pPr lvl="1"/>
            <a:r>
              <a:rPr lang="zh-CN" altLang="en-US" dirty="0" smtClean="0"/>
              <a:t>产品</a:t>
            </a:r>
            <a:r>
              <a:rPr lang="zh-CN" altLang="en-US" dirty="0"/>
              <a:t>的未来开发计划需要对经济发展趋势、商务活动动向、销售预算情况、存货管理系统等进行统计分析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预测</a:t>
            </a:r>
            <a:endParaRPr lang="zh-CN" altLang="en-US" dirty="0"/>
          </a:p>
          <a:p>
            <a:pPr lvl="1"/>
            <a:r>
              <a:rPr lang="zh-CN" altLang="en-US" dirty="0" smtClean="0"/>
              <a:t>生产</a:t>
            </a:r>
            <a:r>
              <a:rPr lang="zh-CN" altLang="en-US" dirty="0"/>
              <a:t>计划中，需要对销售量、劳动力需求、生产力走势等进行预测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65000677"/>
      </p:ext>
    </p:extLst>
  </p:cSld>
  <p:clrMapOvr>
    <a:masterClrMapping/>
  </p:clrMapOvr>
</p:sld>
</file>

<file path=ppt/theme/theme1.xml><?xml version="1.0" encoding="utf-8"?>
<a:theme xmlns:a="http://schemas.openxmlformats.org/drawingml/2006/main" name="我的PPT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我的PPT主题</Template>
  <TotalTime>289</TotalTime>
  <Words>3597</Words>
  <Application>Microsoft Office PowerPoint</Application>
  <PresentationFormat>全屏显示(4:3)</PresentationFormat>
  <Paragraphs>413</Paragraphs>
  <Slides>54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54</vt:i4>
      </vt:variant>
    </vt:vector>
  </HeadingPairs>
  <TitlesOfParts>
    <vt:vector size="55" baseType="lpstr">
      <vt:lpstr>我的PPT主题</vt:lpstr>
      <vt:lpstr>第1章 数据与统计学</vt:lpstr>
      <vt:lpstr>学习目标</vt:lpstr>
      <vt:lpstr>第1章内容目录</vt:lpstr>
      <vt:lpstr>1.1 统计数据与统计学</vt:lpstr>
      <vt:lpstr>统计的涵义</vt:lpstr>
      <vt:lpstr>统计工作的环节</vt:lpstr>
      <vt:lpstr>统计研究的过程</vt:lpstr>
      <vt:lpstr>一些统计规律</vt:lpstr>
      <vt:lpstr>统计在管理中的应用</vt:lpstr>
      <vt:lpstr>PowerPoint 演示文稿</vt:lpstr>
      <vt:lpstr>1.2 统计学的产生和发展</vt:lpstr>
      <vt:lpstr>统计实践活动的产生与发展</vt:lpstr>
      <vt:lpstr>资本主义社会：统计工作突飞猛进</vt:lpstr>
      <vt:lpstr>统计学的发展阶段（三个时期）</vt:lpstr>
      <vt:lpstr>PowerPoint 演示文稿</vt:lpstr>
      <vt:lpstr>我国的统计实践</vt:lpstr>
      <vt:lpstr>1.3 统计学的分科</vt:lpstr>
      <vt:lpstr>统计学的知识架构</vt:lpstr>
      <vt:lpstr>一、描述统计和推断统计</vt:lpstr>
      <vt:lpstr>描述统计</vt:lpstr>
      <vt:lpstr>推断统计</vt:lpstr>
      <vt:lpstr>二、理论统计与应用统计</vt:lpstr>
      <vt:lpstr>PowerPoint 演示文稿</vt:lpstr>
      <vt:lpstr>统计学与其他学科的关系</vt:lpstr>
      <vt:lpstr>PowerPoint 演示文稿</vt:lpstr>
      <vt:lpstr>1.4  统计数据的来源</vt:lpstr>
      <vt:lpstr>直接获取的数据</vt:lpstr>
      <vt:lpstr>PowerPoint 演示文稿</vt:lpstr>
      <vt:lpstr>间接取得的数据</vt:lpstr>
      <vt:lpstr>提供统计数据的部分政府网站</vt:lpstr>
      <vt:lpstr>PowerPoint 演示文稿</vt:lpstr>
      <vt:lpstr>1.5  统计数据的质量</vt:lpstr>
      <vt:lpstr>数据的误差</vt:lpstr>
      <vt:lpstr>抽样误差（sampling error）</vt:lpstr>
      <vt:lpstr>非抽样误差（non-sampling error）</vt:lpstr>
      <vt:lpstr>PowerPoint 演示文稿</vt:lpstr>
      <vt:lpstr>数据来源与数据质量</vt:lpstr>
      <vt:lpstr>数据来源与数据质量</vt:lpstr>
      <vt:lpstr>1.6统计学的基本概念</vt:lpstr>
      <vt:lpstr>统计总体与总体单位</vt:lpstr>
      <vt:lpstr>PowerPoint 演示文稿</vt:lpstr>
      <vt:lpstr>总体的特点</vt:lpstr>
      <vt:lpstr>练习：写出各问题的总体和单位</vt:lpstr>
      <vt:lpstr>样本（sample）</vt:lpstr>
      <vt:lpstr>统计标志</vt:lpstr>
      <vt:lpstr>品质标志和数量标志</vt:lpstr>
      <vt:lpstr>统计指标</vt:lpstr>
      <vt:lpstr>指标和标志的区别与联系</vt:lpstr>
      <vt:lpstr>变量</vt:lpstr>
      <vt:lpstr>变量的分类</vt:lpstr>
      <vt:lpstr>几种常用的统计软件</vt:lpstr>
      <vt:lpstr>本章小结</vt:lpstr>
      <vt:lpstr>课堂练习</vt:lpstr>
      <vt:lpstr>课堂提问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xxin</dc:creator>
  <cp:lastModifiedBy>ibm</cp:lastModifiedBy>
  <cp:revision>34</cp:revision>
  <dcterms:created xsi:type="dcterms:W3CDTF">2013-06-13T08:21:05Z</dcterms:created>
  <dcterms:modified xsi:type="dcterms:W3CDTF">2013-10-28T06:57:44Z</dcterms:modified>
</cp:coreProperties>
</file>